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 the two lines in square brackets before you present, and delete any slide you do not need.</a:t>
            </a:r>
          </a:p>
          <a:p/>
          <a:p>
            <a:r>
              <a:t>Opening line you can read out:</a:t>
            </a:r>
          </a:p>
          <a:p>
            <a:r>
              <a:t>"Thank you for coming. The aim tonight is that you leave knowing what the veterinary application actually asks of your child, when each part happens, and what genuinely helps from home. I am not a vet, so where the detail matters I will point you at the pages that hold it rather than guess."</a:t>
            </a:r>
          </a:p>
          <a:p/>
          <a:p>
            <a:r>
              <a:t>Say the two headline differences from a medicine application straight away, because they change what a family has to do. There is no admissions test for veterinary medicine, so there is no UCAT to prepare for or pay for. And work experience is not a nice to have here, it is a formal entry requirement with a published expectation in weeks, spread across different kinds of animal work. That is the real burden on a household, and it needs starting in Year 12.</a:t>
            </a:r>
          </a:p>
          <a:p/>
          <a:p>
            <a:r>
              <a:t>Practical note for you: the teal underlined text at the foot of each slide is a live hyperlink, so you can click straight through to the page while presenting from the file.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through the agenda quickly, then say which part you will take questions on at the end.</a:t>
            </a:r>
          </a:p>
          <a:p/>
          <a:p>
            <a:r>
              <a:t>If you are short of time, the work experience slide is the one that matters. It is the single biggest difference between this application and any other, it is the part that takes a year to do, and it is the part a parent can genuinely help with.</a:t>
            </a:r>
          </a:p>
          <a:p/>
          <a:p>
            <a:r>
              <a:t>Tell them now that the deck will be shared, so nobody spends the evening copying things down.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point of this slide is to take the pressure off the word 'now', and to correct the idea that a vet degree is simply a medicine degree for animals.</a:t>
            </a:r>
          </a:p>
          <a:p/>
          <a:p>
            <a:r>
              <a:t>Say what the job actually is, because most parents picture puppies. A vet is a surgeon, a diagnostician, a public health professional and a small business employee, dealing with several species, with owners who are frightened or angry, and with the reality that the right treatment is sometimes unaffordable. Students who understand that interview far better than students who say they love animals.</a:t>
            </a:r>
          </a:p>
          <a:p/>
          <a:p>
            <a:r>
              <a:t>Worth saying out loud: gateway and foundation courses are not a lesser qualification. The student graduates with the same veterinary degree and the same registration.</a:t>
            </a:r>
          </a:p>
          <a:p/>
          <a:p>
            <a:r>
              <a:t>If a parent asks about working abroad, the honest answer is that several UK degrees carry recognition in other countries but the arrangements change, so check the current position with the school rather than relying on what was true a few years ago.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to slow down on. If parents take one idea away, make it this one.</a:t>
            </a:r>
          </a:p>
          <a:p/>
          <a:p>
            <a:r>
              <a:t>Card two is the difference. In medicine and dentistry, work experience is evidence that supports the application. In veterinary medicine it is an entry requirement in its own right, published in weeks, and at several schools an application that does not meet it is not considered at all. A family that hears nothing else tonight should hear that.</a:t>
            </a:r>
          </a:p>
          <a:p/>
          <a:p>
            <a:r>
              <a:t>The absence of an admissions test cuts both ways. It removes a summer of preparation and a fee, and it also removes the thing that lets a student with an ordinary GCSE profile leap up the pile. What is left is grades, placements and the interview.</a:t>
            </a:r>
          </a:p>
          <a:p/>
          <a:p>
            <a:r>
              <a:t>Each school weights these differently and each publishes its requirements. Encourage families to look them up together rather than rely on what a friend's older sibling did two years ago.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plainly that you are giving norms, not promises, and that the only figure that counts is the one on the university's own page for the relevant entry year.</a:t>
            </a:r>
          </a:p>
          <a:p/>
          <a:p>
            <a:r>
              <a:t>The subject question comes up every year. If a student is in Year 11 tonight and thinking about veterinary medicine, biology and chemistry at A level keeps every door open. Biology alone closes several. A student who has already chosen differently should check specific schools before assuming they are out.</a:t>
            </a:r>
          </a:p>
          <a:p/>
          <a:p>
            <a:r>
              <a:t>On GCSEs: by Year 12 they are fixed, and at some schools they carry real weight in the ranking. That is not a reason to despair, it is a reason to choose on evidence.</a:t>
            </a:r>
          </a:p>
          <a:p/>
          <a:p>
            <a:r>
              <a:t>Because the field is so small, a change at one school matters much more here than it would in medicine. Encourage families to re-check the published requirements in the September of the application year rather than working from a note made in Year 12.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Parents arrive at this evening having heard about the UCAT from friends whose children are applying for medicine. Clear it up immediately: their child does not sit it, and nobody should be buying UCAT material for a veterinary applicant.</a:t>
            </a:r>
          </a:p>
          <a:p/>
          <a:p>
            <a:r>
              <a:t>Then make the trade explicit, because it is the most useful sentence in the deck. A medicine family's hardest summer is a test. A vet family's hardest year is the placements. The vet version costs less money and far more time, and much of that time falls on whoever does the driving.</a:t>
            </a:r>
          </a:p>
          <a:p/>
          <a:p>
            <a:r>
              <a:t>The one caution: a student applying for both veterinary medicine and medicine in the same cycle does sit the UCAT, and their four choices are shared across both subjects. That is a hard application to build well, because the personal statement has to serve two different professions.</a:t>
            </a:r>
          </a:p>
          <a:p/>
          <a:p>
            <a:r>
              <a:t>Do not name a specific written test for a specific university from memory. The processes change. Send families to the school's own admissions page, which is linked at the bottom of this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one date to write on the kitchen calendar tonight is 15 October, at six in the evening UK time. Veterinary applicants have a deadline two and a half months earlier than their friends, and every year some students are caught out by that.</a:t>
            </a:r>
          </a:p>
          <a:p/>
          <a:p>
            <a:r>
              <a:t>But the date that actually decides the outcome is the first column, not the fourth. Placement weeks cannot be made up in the autumn term of Year 13. A student who starts in the autumn of Year 12 has a year of weekends and holidays to work with. A student who starts in the following summer does not, and no amount of effort in September fixes it.</a:t>
            </a:r>
          </a:p>
          <a:p/>
          <a:p>
            <a:r>
              <a:t>Work backwards from October. The reference has to be written before submission, so your school will have an internal deadline earlier than 15 October. Say what yours is.</a:t>
            </a:r>
          </a:p>
          <a:p/>
          <a:p>
            <a:r>
              <a:t>Flag the supplementary forms. Several vet schools ask applicants to complete their own work experience questionnaire after the UCAS form has gone in, sometimes at short notice, and a student who kept a diary can fill it in from their notes in an evening rather than trying to reconstruct a year from memory.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a well informed teacher adds the most value, because choosing badly is the most common avoidable reason a strong student ends up with no offers.</a:t>
            </a:r>
          </a:p>
          <a:p/>
          <a:p>
            <a:r>
              <a:t>Spell out the mechanics: four veterinary choices maximum, and the fifth can be any other course. Universities cannot see the other four, so there is no penalty for using the fifth slot, and no advantage in leaving it empty.</a:t>
            </a:r>
          </a:p>
          <a:p/>
          <a:p>
            <a:r>
              <a:t>The scarcity point is the one that surprises people. With around eleven schools, a family that will not consider anywhere more than two hours from home may have three realistic options in total. That is worth saying kindly but plainly in September of Year 12, not in October of Year 13.</a:t>
            </a:r>
          </a:p>
          <a:p/>
          <a:p>
            <a:r>
              <a:t>The extramural placement cost deserves a proper mention, because nobody warns families about it. These are the placement weeks that continue during the degree itself, arranged around the country, and the travel and accommodation are usually the student's own cost. Families should ask each school how it works and budget for it.</a:t>
            </a:r>
          </a:p>
          <a:p/>
          <a:p>
            <a:r>
              <a:t>Push back gently on league tables. All UK veterinary degrees lead to the same registration. Where a student is happy for five years matters more than a ranking position.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the MMI properly, because the name means nothing to most parents. Picture a circuit of stations in a corridor, a bell, a few minutes at each, a different examiner and a different task each time. Some stations are a conversation, some involve a role player, some a short practical or data task.</a:t>
            </a:r>
          </a:p>
          <a:p/>
          <a:p>
            <a:r>
              <a:t>The reassuring part, and worth saying to anxious families: because each station is scored independently, one bad station is survivable.</a:t>
            </a:r>
          </a:p>
          <a:p/>
          <a:p>
            <a:r>
              <a:t>Prepare families for the ethical questions, because they land harder in a vet interview than people expect. Students are asked about euthanasia, about an owner who cannot afford treatment, about farm animals treated as livestock rather than pets, and about welfare compromises. There is rarely a right answer, and what is scored is whether the student can see more than one side and reason out loud.</a:t>
            </a:r>
          </a:p>
          <a:p/>
          <a:p>
            <a:r>
              <a:t>The strongest preparation is talking out loud about what they saw on placement. Not learning answers. Over rehearsed candidates score badly.</a:t>
            </a:r>
          </a:p>
          <a:p/>
          <a:p>
            <a:r>
              <a:t>Most schools publish their format and their interview window. Check before assuming.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the evening is really for. Give it the most time.</a:t>
            </a:r>
          </a:p>
          <a:p/>
          <a:p>
            <a:r>
              <a:t>Make the status clear first. At most vet schools this is a published entry requirement with a number attached, and an application that does not meet it may not be read. That is genuinely different from medicine and dentistry, where work experience supports an application rather than gating it.</a:t>
            </a:r>
          </a:p>
          <a:p/>
          <a:p>
            <a:r>
              <a:t>Then make the breadth point, because it is where students waste a year. A student who does every week at the friendly small animal practice round the corner has done the easy part six times over and still cannot meet a requirement that asks for farm and equine. Do the hard settings first.</a:t>
            </a:r>
          </a:p>
          <a:p/>
          <a:p>
            <a:r>
              <a:t>The diary is the part parents can enforce kindly. Fifteen minutes in the car on the way home, or a note on a phone before bed. A year of placements with no notes is worth a fraction of a year of placements with them, and the student will discover that in the week the supplementary form arrives.</a:t>
            </a:r>
          </a:p>
          <a:p/>
          <a:p>
            <a:r>
              <a:t>Be honest about refusals. A student will be turned down repeatedly, and at that age it feels personal. It is about indemnity and paperwork. Volume of asking is what works.</a:t>
            </a:r>
          </a:p>
          <a:p/>
          <a:p>
            <a:r>
              <a:t>If your school already has links with a farm, a stables or a practice, say so tonight. That one sentence may be the most valuable thing in the evening.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Slow down here. This is the slide the parents came for, even if they would not say so.</a:t>
            </a:r>
          </a:p>
          <a:p/>
          <a:p>
            <a:r>
              <a:t>The headline for a veterinary family is different from the medicine version. The most valuable thing a parent provides here is not calm and logistics in the abstract, it is a car and a Saturday morning. Say that plainly. It is also worth saying that a household where nobody drives is not out of the running, but it does need the school's help to find placements on a bus route, and that conversation should happen early.</a:t>
            </a:r>
          </a:p>
          <a:p/>
          <a:p>
            <a:r>
              <a:t>The question about hard days is the one I would most like parents to take away. Vet students see things that are upsetting, and the interview asks about exactly those things. A young person who has been able to talk about it at home arrives with a real answer instead of a rehearsed one.</a:t>
            </a:r>
          </a:p>
          <a:p/>
          <a:p>
            <a:r>
              <a:t>On the personal statement, be firm. A parent proofreading for spelling is help. A parent rewriting a paragraph is a risk to the application.</a:t>
            </a:r>
          </a:p>
          <a:p/>
          <a:p>
            <a:r>
              <a:t>If your school has a named person for this, say who they are and how to contact them.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Deliver this warmly. Every item on it comes from a parent trying to help, which is worth saying out loud so nobody feels accused.</a:t>
            </a:r>
          </a:p>
          <a:p/>
          <a:p>
            <a:r>
              <a:t>The first two are the ones that actually lose places, so give them the emphasis. Late and narrow are the two ways a work experience record fails, and both are entirely avoidable from a standing start in September of Year 12.</a:t>
            </a:r>
          </a:p>
          <a:p/>
          <a:p>
            <a:r>
              <a:t>The overseas placement point needs saying because an industry sells them, sometimes for thousands of pounds, and they are marketed hard at exactly this age group. Schools are looking for experience relevant to UK practice and for what the student made of it. Cost is not scored.</a:t>
            </a:r>
          </a:p>
          <a:p/>
          <a:p>
            <a:r>
              <a:t>Finish on the last bullet and let it sit for a moment. Students who believe there is no acceptable alternative interview worse, not better, because the fear is audible.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as a quick fire slide, or hand it over to the room and ask which ones they have heard.</a:t>
            </a:r>
          </a:p>
          <a:p/>
          <a:p>
            <a:r>
              <a:t>The UCAT myth is the one that wastes money, because families buy question banks their child will never need. Clear it up firmly.</a:t>
            </a:r>
          </a:p>
          <a:p/>
          <a:p>
            <a:r>
              <a:t>The 'loving animals' myth is the one that costs offers. It is the answer that opens a third of vet interviews and it scores nothing, because it does not distinguish a future vet from anybody else in the building. What scores is a specific account of something they watched and thought about.</a:t>
            </a:r>
          </a:p>
          <a:p/>
          <a:p>
            <a:r>
              <a:t>The 'easier than medicine' myth is worth correcting with the arithmetic rather than with an opinion: around eleven schools, comparable grades, and no admissions test to lift an ordinary academic profile.</a:t>
            </a:r>
          </a:p>
          <a:p/>
          <a:p>
            <a:r>
              <a:t>If a parent raises a myth that is not on this slide, the safest response is that requirements vary by school and are published, and that you will find the page rather than guess. Nobody loses trust by checking.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Tell parents what your school actually does on results day: what time results are available, who is on site, and who to ask for. That single piece of local information is often the most useful thing in the evening.</a:t>
            </a:r>
          </a:p>
          <a:p/>
          <a:p>
            <a:r>
              <a:t>The practical point about narrowly missed grades is worth repeating. Every year a family panics at eight in the morning over a place that gets confirmed by ten. Check UCAS before acting.</a:t>
            </a:r>
          </a:p>
          <a:p/>
          <a:p>
            <a:r>
              <a:t>Be honest about clearing. With around eleven vet schools the number of places that ever reach clearing is tiny and they go within hours. A student whose plan depends on clearing does not have a plan. The gateway and foundation routes on the linked page are the more realistic conversation for a student holding results that missed.</a:t>
            </a:r>
          </a:p>
          <a:p/>
          <a:p>
            <a:r>
              <a:t>If a remark or a priority review of a paper is in question, your exams officer will know the current deadlines and costs. Do not quote figures here.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skip this slide because the evening has gone well. The families who need it most will not ask about it in front of the room.</a:t>
            </a:r>
          </a:p>
          <a:p/>
          <a:p>
            <a:r>
              <a:t>Veterinary medicine is heavily oversubscribed and there are very few schools, so capable students with strong grades are turned down every year. It is not usually a sign that the student was wrong about themselves.</a:t>
            </a:r>
          </a:p>
          <a:p/>
          <a:p>
            <a:r>
              <a:t>The reapplication case is genuinely stronger here than in most subjects, and it is worth saying so. A gap year spent working on a farm, in a practice and at a stables adds placement weeks and maturity, which are two of the three things this application is actually scored on. Reapplicants do get in.</a:t>
            </a:r>
          </a:p>
          <a:p/>
          <a:p>
            <a:r>
              <a:t>Be careful with tone on the related careers list. Veterinary nursing is a registered profession with its own degree and its own register, not a fallback, and parents in the room may work in it.</a:t>
            </a:r>
          </a:p>
          <a:p/>
          <a:p>
            <a:r>
              <a:t>Close by naming the person in your school a family can talk to if the news is bad in August.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this slide on the screen while you take questions, so people can photograph it.</a:t>
            </a:r>
          </a:p>
          <a:p/>
          <a:p>
            <a:r>
              <a:t>Every teal underlined line in this deck is a live hyperlink. If you are presenting from the file rather than from a printout, you can click one and the page opens in a browser.</a:t>
            </a:r>
          </a:p>
          <a:p/>
          <a:p>
            <a:r>
              <a:t>Say that the pages are free and open, with nothing to sign up for, because parents assume otherwise.</a:t>
            </a:r>
          </a:p>
          <a:p/>
          <a:p>
            <a:r>
              <a:t>The work experience guide in the second card is the one to point every Year 12 family at tonight. It is the practical one, and it is the part of this application that runs out of time rather than out of ability.</a:t>
            </a:r>
          </a:p>
          <a:p/>
          <a:p>
            <a:r>
              <a:t>Replace the line below the cards with your own school's careers email or the name of your careers lead before you present. A parent who leaves with one internal contact and one website is in a better position than one who leaves with ten links.</a:t>
            </a:r>
          </a:p>
          <a:p/>
          <a:p>
            <a:r>
              <a:t>If you want to share the deck with parents afterwards, exporting it to PDF keeps the layout intact on phones.</a:t>
            </a:r>
          </a:p>
        </p:txBody>
      </p:sp>
      <p:sp>
        <p:nvSpPr>
          <p:cNvPr id="4" name="Slide Number Placeholder 3"/>
          <p:cNvSpPr>
            <a:spLocks noGrp="1"/>
          </p:cNvSpPr>
          <p:nvPr>
            <p:ph type="sldNum" idx="5" sz="quarter"/>
          </p:nvPr>
        </p:nvSpPr>
        <p:spPr/>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ukcatpeople.co.uk/teachers" TargetMode="Externa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TUKP Teacher Slide">
    <p:bg>
      <p:bgPr>
        <a:solidFill>
          <a:srgbClr val="FAF8F4"/>
        </a:solidFill>
        <a:effectLst/>
      </p:bgPr>
    </p:bg>
    <p:spTree>
      <p:nvGrpSpPr>
        <p:cNvPr id="1" name=""/>
        <p:cNvGrpSpPr/>
        <p:nvPr/>
      </p:nvGrpSpPr>
      <p:grpSpPr>
        <a:xfrm>
          <a:off x="0" y="0"/>
          <a:ext cx="0" cy="0"/>
          <a:chOff x="0" y="0"/>
          <a:chExt cx="0" cy="0"/>
        </a:xfrm>
      </p:grpSpPr>
      <p:sp>
        <p:nvSpPr>
          <p:cNvPr id="2" name="Attribution rule"/>
          <p:cNvSpPr/>
          <p:nvPr/>
        </p:nvSpPr>
        <p:spPr>
          <a:xfrm>
            <a:off x="685800" y="6291072"/>
            <a:ext cx="10820095" cy="19050"/>
          </a:xfrm>
          <a:prstGeom prst="rect">
            <a:avLst/>
          </a:prstGeom>
          <a:solidFill>
            <a:srgbClr val="0E7C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Attribution"/>
          <p:cNvSpPr txBox="1"/>
          <p:nvPr/>
        </p:nvSpPr>
        <p:spPr>
          <a:xfrm>
            <a:off x="685800" y="6355080"/>
            <a:ext cx="10820095" cy="310896"/>
          </a:xfrm>
          <a:prstGeom prst="rect">
            <a:avLst/>
          </a:prstGeom>
          <a:noFill/>
        </p:spPr>
        <p:txBody>
          <a:bodyPr wrap="square" lIns="0" rIns="0" tIns="0" bIns="0">
            <a:spAutoFit/>
          </a:bodyPr>
          <a:lstStyle/>
          <a:p>
            <a:pPr>
              <a:lnSpc>
                <a:spcPct val="100000"/>
              </a:lnSpc>
              <a:spcAft>
                <a:spcPts val="0"/>
              </a:spcAft>
              <a:buNone/>
            </a:pPr>
            <a:r>
              <a:rPr sz="1050" b="0" i="0" u="none">
                <a:solidFill>
                  <a:srgbClr val="3F4050"/>
                </a:solidFill>
                <a:latin typeface="Arial"/>
                <a:ea typeface="Arial"/>
                <a:cs typeface="Arial"/>
              </a:rPr>
              <a:t>TheUKCATPeople · </a:t>
            </a:r>
            <a:r>
              <a:rPr sz="1050" b="0" i="0" u="sng">
                <a:solidFill>
                  <a:srgbClr val="0E7C7B"/>
                </a:solidFill>
                <a:latin typeface="Arial"/>
                <a:ea typeface="Arial"/>
                <a:cs typeface="Arial"/>
                <a:hlinkClick r:id="rId2"/>
              </a:rPr>
              <a:t>theukcatpeople.co.uk/teachers</a:t>
            </a:r>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s://www.theukcatpeople.co.uk/teachers" TargetMode="External"/><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F4"/>
        </a:solidFill>
        <a:effectLst/>
      </p:bgPr>
    </p:bg>
    <p:spTree>
      <p:nvGrpSpPr>
        <p:cNvPr id="1" name=""/>
        <p:cNvGrpSpPr/>
        <p:nvPr/>
      </p:nvGrpSpPr>
      <p:grpSpPr>
        <a:xfrm>
          <a:off x="0" y="0"/>
          <a:ext cx="0" cy="0"/>
          <a:chOff x="0" y="0"/>
          <a:chExt cx="0" cy="0"/>
        </a:xfrm>
      </p:grpSpPr>
      <p:sp>
        <p:nvSpPr>
          <p:cNvPr id="2" name="Attribution rule"/>
          <p:cNvSpPr/>
          <p:nvPr/>
        </p:nvSpPr>
        <p:spPr>
          <a:xfrm>
            <a:off x="685800" y="6291072"/>
            <a:ext cx="10820095" cy="19050"/>
          </a:xfrm>
          <a:prstGeom prst="rect">
            <a:avLst/>
          </a:prstGeom>
          <a:solidFill>
            <a:srgbClr val="0E7C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Attribution"/>
          <p:cNvSpPr txBox="1"/>
          <p:nvPr/>
        </p:nvSpPr>
        <p:spPr>
          <a:xfrm>
            <a:off x="685800" y="6355080"/>
            <a:ext cx="10820095" cy="310896"/>
          </a:xfrm>
          <a:prstGeom prst="rect">
            <a:avLst/>
          </a:prstGeom>
          <a:noFill/>
        </p:spPr>
        <p:txBody>
          <a:bodyPr wrap="square" lIns="0" rIns="0" tIns="0" bIns="0">
            <a:spAutoFit/>
          </a:bodyPr>
          <a:lstStyle/>
          <a:p>
            <a:pPr>
              <a:lnSpc>
                <a:spcPct val="100000"/>
              </a:lnSpc>
              <a:spcAft>
                <a:spcPts val="0"/>
              </a:spcAft>
              <a:buNone/>
            </a:pPr>
            <a:r>
              <a:rPr sz="1050" b="0" i="0" u="none">
                <a:solidFill>
                  <a:srgbClr val="3F4050"/>
                </a:solidFill>
                <a:latin typeface="Arial"/>
                <a:ea typeface="Arial"/>
                <a:cs typeface="Arial"/>
              </a:rPr>
              <a:t>TheUKCATPeople · </a:t>
            </a:r>
            <a:r>
              <a:rPr sz="1050" b="0" i="0" u="sng">
                <a:solidFill>
                  <a:srgbClr val="0E7C7B"/>
                </a:solidFill>
                <a:latin typeface="Arial"/>
                <a:ea typeface="Arial"/>
                <a:cs typeface="Arial"/>
                <a:hlinkClick r:id="rId3"/>
              </a:rPr>
              <a:t>theukcatpeople.co.uk/teachers</a:t>
            </a: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veterinary-medicine/veterinary-school-application-guide" TargetMode="External"/><Relationship Id="rId3" Type="http://schemas.openxmlformats.org/officeDocument/2006/relationships/hyperlink" Target="https://www.theukcatpeople.co.uk/guide/vet-schools-uk"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vet-schools-uk" TargetMode="External"/><Relationship Id="rId3" Type="http://schemas.openxmlformats.org/officeDocument/2006/relationships/hyperlink" Target="https://www.theukcatpeople.co.uk/application-guide/veterinary-medicine/veterinary-school-application-guide"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vet-schools-uk" TargetMode="External"/><Relationship Id="rId3" Type="http://schemas.openxmlformats.org/officeDocument/2006/relationships/hyperlink" Target="https://www.theukcatpeople.co.uk/application-guide/veterinary-medicine/veterinary-school-application-guide"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veterinary-medicine/veterinary-school-application-guide" TargetMode="External"/><Relationship Id="rId3" Type="http://schemas.openxmlformats.org/officeDocument/2006/relationships/hyperlink" Target="https://www.theukcatpeople.co.uk/application-guide/veterinary-medicine/vet-school-work-experience-guide"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veterinary-medicine/veterinary-school-application-guide" TargetMode="External"/><Relationship Id="rId3" Type="http://schemas.openxmlformats.org/officeDocument/2006/relationships/hyperlink" Target="https://www.theukcatpeople.co.uk/application-guide/veterinary-medicine/vet-school-work-experience-guide"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vet-schools-uk" TargetMode="External"/><Relationship Id="rId3" Type="http://schemas.openxmlformats.org/officeDocument/2006/relationships/hyperlink" Target="https://www.theukcatpeople.co.uk/application-guide/veterinary-medicine/veterinary-medicine-clearing-and-gateway-courses"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veterinary-medicine/vet-school-practice-interview-questions" TargetMode="External"/><Relationship Id="rId3" Type="http://schemas.openxmlformats.org/officeDocument/2006/relationships/hyperlink" Target="https://www.theukcatpeople.co.uk/post/five-freedoms-animal-welfare-domains-ethics-vet-guide"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veterinary-medicine/vet-school-work-experience-guide" TargetMode="External"/><Relationship Id="rId3" Type="http://schemas.openxmlformats.org/officeDocument/2006/relationships/hyperlink" Target="https://www.theukcatpeople.co.uk/application-guide/veterinary-medicine/veterinary-school-application-guide"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 TargetMode="Externa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results-day" TargetMode="External"/><Relationship Id="rId3" Type="http://schemas.openxmlformats.org/officeDocument/2006/relationships/hyperlink" Target="https://www.theukcatpeople.co.uk/application-guide/veterinary-medicine/veterinary-medicine-clearing-and-gateway-courses"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veterinary-medicine/veterinary-medicine-clearing-and-gateway-courses" TargetMode="External"/><Relationship Id="rId3" Type="http://schemas.openxmlformats.org/officeDocument/2006/relationships/hyperlink" Target="https://www.theukcatpeople.co.uk/parents/medical-school-rejection" TargetMode="Externa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 TargetMode="External"/><Relationship Id="rId3" Type="http://schemas.openxmlformats.org/officeDocument/2006/relationships/hyperlink" Target="https://www.theukcatpeople.co.uk/guide/vet-schools-uk" TargetMode="External"/><Relationship Id="rId4" Type="http://schemas.openxmlformats.org/officeDocument/2006/relationships/hyperlink" Target="https://www.theukcatpeople.co.uk/application-guide/veterinary-medicine/veterinary-school-application-guide" TargetMode="External"/><Relationship Id="rId5" Type="http://schemas.openxmlformats.org/officeDocument/2006/relationships/hyperlink" Target="https://www.theukcatpeople.co.uk/application-guide/veterinary-medicine/veterinary-medicine-clearing-and-gateway-courses" TargetMode="External"/><Relationship Id="rId6" Type="http://schemas.openxmlformats.org/officeDocument/2006/relationships/hyperlink" Target="https://www.theukcatpeople.co.uk/application-guide/veterinary-medicine/vet-school-work-experience-guide" TargetMode="External"/><Relationship Id="rId7" Type="http://schemas.openxmlformats.org/officeDocument/2006/relationships/hyperlink" Target="https://www.theukcatpeople.co.uk/application-guide/veterinary-medicine/vet-school-practice-interview-questions" TargetMode="External"/><Relationship Id="rId8" Type="http://schemas.openxmlformats.org/officeDocument/2006/relationships/hyperlink" Target="https://www.theukcatpeople.co.uk/post/five-freedoms-animal-welfare-domains-ethics-vet-guide" TargetMode="External"/><Relationship Id="rId9" Type="http://schemas.openxmlformats.org/officeDocument/2006/relationships/hyperlink" Target="https://www.theukcatpeople.co.uk/free-veterinary-moocs" TargetMode="External"/><Relationship Id="rId10" Type="http://schemas.openxmlformats.org/officeDocument/2006/relationships/hyperlink" Target="https://www.theukcatpeople.co.uk/post/how-much-do-vets-earn-in-the-uk-guide" TargetMode="External"/><Relationship Id="rId11" Type="http://schemas.openxmlformats.org/officeDocument/2006/relationships/hyperlink" Target="https://www.theukcatpeople.co.uk/post/extracurricular-activities-personal-statement-medicine-dentistry-veterinary" TargetMode="External"/><Relationship Id="rId12" Type="http://schemas.openxmlformats.org/officeDocument/2006/relationships/hyperlink" Target="https://www.theukcatpeople.co.uk/parents" TargetMode="External"/><Relationship Id="rId13" Type="http://schemas.openxmlformats.org/officeDocument/2006/relationships/hyperlink" Target="https://www.theukcatpeople.co.uk/parents/results-day" TargetMode="External"/><Relationship Id="rId14" Type="http://schemas.openxmlformats.org/officeDocument/2006/relationships/hyperlink" Target="https://www.theukcatpeople.co.uk/parents/medical-school-rejection" TargetMode="External"/><Relationship Id="rId15" Type="http://schemas.openxmlformats.org/officeDocument/2006/relationships/hyperlink" Target="https://www.theukcatpeople.co.uk/teachers" TargetMode="External"/><Relationship Id="rId16"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144768"/>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737360" cy="508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4526280"/>
            <a:ext cx="12191695" cy="1618488"/>
          </a:xfrm>
          <a:prstGeom prst="rect">
            <a:avLst/>
          </a:prstGeom>
          <a:solidFill>
            <a:srgbClr val="1228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85800" y="1691640"/>
            <a:ext cx="9692640" cy="3017520"/>
          </a:xfrm>
          <a:prstGeom prst="rect">
            <a:avLst/>
          </a:prstGeom>
          <a:noFill/>
        </p:spPr>
        <p:txBody>
          <a:bodyPr wrap="square" lIns="0" rIns="0" tIns="0" bIns="0">
            <a:spAutoFit/>
          </a:bodyPr>
          <a:lstStyle/>
          <a:p>
            <a:pPr algn="l">
              <a:lnSpc>
                <a:spcPct val="100000"/>
              </a:lnSpc>
              <a:spcBef>
                <a:spcPts val="0"/>
              </a:spcBef>
              <a:spcAft>
                <a:spcPts val="2600"/>
              </a:spcAft>
              <a:buNone/>
            </a:pPr>
            <a:r>
              <a:rPr sz="1300" b="1" i="0" u="none">
                <a:solidFill>
                  <a:srgbClr val="F0B84A"/>
                </a:solidFill>
                <a:latin typeface="Arial"/>
                <a:ea typeface="Arial"/>
                <a:cs typeface="Arial"/>
              </a:rPr>
              <a:t>PARENTS' AND CARERS' EVENING</a:t>
            </a:r>
          </a:p>
          <a:p>
            <a:pPr algn="l">
              <a:lnSpc>
                <a:spcPct val="100000"/>
              </a:lnSpc>
              <a:spcBef>
                <a:spcPts val="0"/>
              </a:spcBef>
              <a:spcAft>
                <a:spcPts val="1000"/>
              </a:spcAft>
              <a:buNone/>
            </a:pPr>
            <a:r>
              <a:rPr sz="4400" b="1" i="0" u="none">
                <a:solidFill>
                  <a:srgbClr val="FFFFFF"/>
                </a:solidFill>
                <a:latin typeface="Georgia"/>
                <a:ea typeface="Georgia"/>
                <a:cs typeface="Georgia"/>
              </a:rPr>
              <a:t>Applying to veterinary medicine</a:t>
            </a:r>
          </a:p>
          <a:p>
            <a:pPr algn="l">
              <a:lnSpc>
                <a:spcPct val="120000"/>
              </a:lnSpc>
              <a:spcBef>
                <a:spcPts val="0"/>
              </a:spcBef>
              <a:spcAft>
                <a:spcPts val="0"/>
              </a:spcAft>
              <a:buNone/>
            </a:pPr>
            <a:r>
              <a:rPr sz="1900" b="0" i="0" u="none">
                <a:solidFill>
                  <a:srgbClr val="D7DFEA"/>
                </a:solidFill>
                <a:latin typeface="Arial"/>
                <a:ea typeface="Arial"/>
                <a:cs typeface="Arial"/>
              </a:rPr>
              <a:t>What the process actually involves, and how you can help at home</a:t>
            </a:r>
          </a:p>
        </p:txBody>
      </p:sp>
      <p:sp>
        <p:nvSpPr>
          <p:cNvPr id="6" name="TextBox 5"/>
          <p:cNvSpPr txBox="1"/>
          <p:nvPr/>
        </p:nvSpPr>
        <p:spPr>
          <a:xfrm>
            <a:off x="685800" y="4901184"/>
            <a:ext cx="9692640" cy="914400"/>
          </a:xfrm>
          <a:prstGeom prst="rect">
            <a:avLst/>
          </a:prstGeom>
          <a:noFill/>
        </p:spPr>
        <p:txBody>
          <a:bodyPr wrap="square" lIns="0" rIns="0" tIns="0" bIns="0">
            <a:spAutoFit/>
          </a:bodyPr>
          <a:lstStyle/>
          <a:p>
            <a:pPr algn="l">
              <a:lnSpc>
                <a:spcPct val="110000"/>
              </a:lnSpc>
              <a:spcBef>
                <a:spcPts val="0"/>
              </a:spcBef>
              <a:spcAft>
                <a:spcPts val="400"/>
              </a:spcAft>
              <a:buNone/>
            </a:pPr>
            <a:r>
              <a:rPr sz="1500" b="0" i="0" u="none">
                <a:solidFill>
                  <a:srgbClr val="C8D4E4"/>
                </a:solidFill>
                <a:latin typeface="Arial"/>
                <a:ea typeface="Arial"/>
                <a:cs typeface="Arial"/>
              </a:rPr>
              <a:t>Presented by [your name], [your school]</a:t>
            </a:r>
          </a:p>
          <a:p>
            <a:pPr algn="l">
              <a:lnSpc>
                <a:spcPct val="110000"/>
              </a:lnSpc>
              <a:spcBef>
                <a:spcPts val="0"/>
              </a:spcBef>
              <a:spcAft>
                <a:spcPts val="0"/>
              </a:spcAft>
              <a:buNone/>
            </a:pPr>
            <a:r>
              <a:rPr sz="1500" b="0" i="0" u="none">
                <a:solidFill>
                  <a:srgbClr val="C8D4E4"/>
                </a:solidFill>
                <a:latin typeface="Arial"/>
                <a:ea typeface="Arial"/>
                <a:cs typeface="Arial"/>
              </a:rPr>
              <a:t>[Date of your parents' evening]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TONIGHT</a:t>
            </a:r>
          </a:p>
          <a:p>
            <a:pPr algn="l">
              <a:lnSpc>
                <a:spcPct val="100000"/>
              </a:lnSpc>
              <a:spcBef>
                <a:spcPts val="0"/>
              </a:spcBef>
              <a:spcAft>
                <a:spcPts val="0"/>
              </a:spcAft>
              <a:buNone/>
            </a:pPr>
            <a:r>
              <a:rPr sz="2700" b="1" i="0" u="none">
                <a:solidFill>
                  <a:srgbClr val="FFFFFF"/>
                </a:solidFill>
                <a:latin typeface="Georgia"/>
                <a:ea typeface="Georgia"/>
                <a:cs typeface="Georgia"/>
              </a:rPr>
              <a:t>What we will cover</a:t>
            </a:r>
          </a:p>
        </p:txBody>
      </p:sp>
      <p:sp>
        <p:nvSpPr>
          <p:cNvPr id="5" name="TextBox 4"/>
          <p:cNvSpPr txBox="1"/>
          <p:nvPr/>
        </p:nvSpPr>
        <p:spPr>
          <a:xfrm>
            <a:off x="685800" y="1828800"/>
            <a:ext cx="5257800" cy="3566160"/>
          </a:xfrm>
          <a:prstGeom prst="rect">
            <a:avLst/>
          </a:prstGeom>
          <a:noFill/>
        </p:spPr>
        <p:txBody>
          <a:bodyPr wrap="square" lIns="0" rIns="0" tIns="0" bIns="0">
            <a:spAutoFit/>
          </a:bodyPr>
          <a:lstStyle/>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route into veterinary medicine, and the other doors into it</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What vet schools actually assess</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Entry requirements at a glance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Why there is no admissions test, and what takes its place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application year, month by month</a:t>
            </a:r>
          </a:p>
        </p:txBody>
      </p:sp>
      <p:sp>
        <p:nvSpPr>
          <p:cNvPr id="6" name="TextBox 5"/>
          <p:cNvSpPr txBox="1"/>
          <p:nvPr/>
        </p:nvSpPr>
        <p:spPr>
          <a:xfrm>
            <a:off x="6245352" y="1828800"/>
            <a:ext cx="5257800" cy="3566160"/>
          </a:xfrm>
          <a:prstGeom prst="rect">
            <a:avLst/>
          </a:prstGeom>
          <a:noFill/>
        </p:spPr>
        <p:txBody>
          <a:bodyPr wrap="square" lIns="0" rIns="0" tIns="0" bIns="0">
            <a:spAutoFit/>
          </a:bodyPr>
          <a:lstStyle/>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Choosing where to apply, and the four choice rule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What interviews look like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Work experience, and the weeks expectation</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How you can help at home, and what to avoid</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Results day, and what happens if it does not work out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BASICS</a:t>
            </a:r>
          </a:p>
          <a:p>
            <a:pPr algn="l">
              <a:lnSpc>
                <a:spcPct val="100000"/>
              </a:lnSpc>
              <a:spcBef>
                <a:spcPts val="0"/>
              </a:spcBef>
              <a:spcAft>
                <a:spcPts val="0"/>
              </a:spcAft>
              <a:buNone/>
            </a:pPr>
            <a:r>
              <a:rPr sz="2700" b="1" i="0" u="none">
                <a:solidFill>
                  <a:srgbClr val="FFFFFF"/>
                </a:solidFill>
                <a:latin typeface="Georgia"/>
                <a:ea typeface="Georgia"/>
                <a:cs typeface="Georgia"/>
              </a:rPr>
              <a:t>The route into veterinary medicine</a:t>
            </a:r>
          </a:p>
        </p:txBody>
      </p:sp>
      <p:sp>
        <p:nvSpPr>
          <p:cNvPr id="5" name="TextBox 4"/>
          <p:cNvSpPr txBox="1"/>
          <p:nvPr/>
        </p:nvSpPr>
        <p:spPr>
          <a:xfrm>
            <a:off x="685800" y="1783080"/>
            <a:ext cx="10820095" cy="356616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450" b="1" i="0" u="none">
                <a:solidFill>
                  <a:srgbClr val="0B1F3A"/>
                </a:solidFill>
                <a:latin typeface="Arial"/>
                <a:ea typeface="Arial"/>
                <a:cs typeface="Arial"/>
              </a:rPr>
              <a:t>Standard entry. </a:t>
            </a:r>
            <a:r>
              <a:rPr sz="1450" b="0" i="0" u="none">
                <a:solidFill>
                  <a:srgbClr val="3F4050"/>
                </a:solidFill>
                <a:latin typeface="Arial"/>
                <a:ea typeface="Arial"/>
                <a:cs typeface="Arial"/>
              </a:rPr>
              <a:t>A five year veterinary degree, applied for in Year 13 and started at eighteen. Cambridge runs a six year version that includes an intercalated year.</a:t>
            </a:r>
          </a:p>
          <a:p>
            <a:pPr marL="237744" indent="-237744">
              <a:lnSpc>
                <a:spcPct val="114000"/>
              </a:lnSpc>
              <a:spcBef>
                <a:spcPts val="0"/>
              </a:spcBef>
              <a:spcAft>
                <a:spcPts val="900"/>
              </a:spcAft>
              <a:buClr>
                <a:srgbClr val="0E7C7B"/>
              </a:buClr>
              <a:buFont typeface="Arial"/>
              <a:buChar char="•"/>
            </a:pPr>
            <a:r>
              <a:rPr sz="1450" b="1" i="0" u="none">
                <a:solidFill>
                  <a:srgbClr val="0B1F3A"/>
                </a:solidFill>
                <a:latin typeface="Arial"/>
                <a:ea typeface="Arial"/>
                <a:cs typeface="Arial"/>
              </a:rPr>
              <a:t>Gateway or foundation year. </a:t>
            </a:r>
            <a:r>
              <a:rPr sz="1450" b="0" i="0" u="none">
                <a:solidFill>
                  <a:srgbClr val="3F4050"/>
                </a:solidFill>
                <a:latin typeface="Arial"/>
                <a:ea typeface="Arial"/>
                <a:cs typeface="Arial"/>
              </a:rPr>
              <a:t>Several schools run a six year version with an extra year at the start, usually with contextual entry criteria for students whose school or circumstances are taken into account. The qualification at the end is identical.</a:t>
            </a:r>
          </a:p>
          <a:p>
            <a:pPr marL="237744" indent="-237744">
              <a:lnSpc>
                <a:spcPct val="114000"/>
              </a:lnSpc>
              <a:spcBef>
                <a:spcPts val="0"/>
              </a:spcBef>
              <a:spcAft>
                <a:spcPts val="900"/>
              </a:spcAft>
              <a:buClr>
                <a:srgbClr val="0E7C7B"/>
              </a:buClr>
              <a:buFont typeface="Arial"/>
              <a:buChar char="•"/>
            </a:pPr>
            <a:r>
              <a:rPr sz="1450" b="1" i="0" u="none">
                <a:solidFill>
                  <a:srgbClr val="0B1F3A"/>
                </a:solidFill>
                <a:latin typeface="Arial"/>
                <a:ea typeface="Arial"/>
                <a:cs typeface="Arial"/>
              </a:rPr>
              <a:t>Graduate entry. </a:t>
            </a:r>
            <a:r>
              <a:rPr sz="1450" b="0" i="0" u="none">
                <a:solidFill>
                  <a:srgbClr val="3F4050"/>
                </a:solidFill>
                <a:latin typeface="Arial"/>
                <a:ea typeface="Arial"/>
                <a:cs typeface="Arial"/>
              </a:rPr>
              <a:t>A small number of accelerated programmes for people who already hold a relevant degree, and the standard course is open to graduates too. Deciding against it at seventeen closes nothing permanently.</a:t>
            </a:r>
          </a:p>
          <a:p>
            <a:pPr marL="237744" indent="-237744">
              <a:lnSpc>
                <a:spcPct val="114000"/>
              </a:lnSpc>
              <a:spcBef>
                <a:spcPts val="0"/>
              </a:spcBef>
              <a:spcAft>
                <a:spcPts val="900"/>
              </a:spcAft>
              <a:buClr>
                <a:srgbClr val="0E7C7B"/>
              </a:buClr>
              <a:buFont typeface="Arial"/>
              <a:buChar char="•"/>
            </a:pPr>
            <a:r>
              <a:rPr sz="1450" b="1" i="0" u="none">
                <a:solidFill>
                  <a:srgbClr val="0B1F3A"/>
                </a:solidFill>
                <a:latin typeface="Arial"/>
                <a:ea typeface="Arial"/>
                <a:cs typeface="Arial"/>
              </a:rPr>
              <a:t>After the degree. </a:t>
            </a:r>
            <a:r>
              <a:rPr sz="1450" b="0" i="0" u="none">
                <a:solidFill>
                  <a:srgbClr val="3F4050"/>
                </a:solidFill>
                <a:latin typeface="Arial"/>
                <a:ea typeface="Arial"/>
                <a:cs typeface="Arial"/>
              </a:rPr>
              <a:t>Registration with the Royal College of Veterinary Surgeons, then straight into practice. There is no national matched training scheme as there is in medicine, and new graduates are supported in their first post through the College's graduate development arrangements.</a:t>
            </a:r>
          </a:p>
          <a:p>
            <a:pPr marL="237744" indent="-237744">
              <a:lnSpc>
                <a:spcPct val="114000"/>
              </a:lnSpc>
              <a:spcBef>
                <a:spcPts val="0"/>
              </a:spcBef>
              <a:spcAft>
                <a:spcPts val="900"/>
              </a:spcAft>
              <a:buClr>
                <a:srgbClr val="0E7C7B"/>
              </a:buClr>
              <a:buFont typeface="Arial"/>
              <a:buChar char="•"/>
            </a:pPr>
            <a:r>
              <a:rPr sz="1450" b="1" i="0" u="none">
                <a:solidFill>
                  <a:srgbClr val="0B1F3A"/>
                </a:solidFill>
                <a:latin typeface="Arial"/>
                <a:ea typeface="Arial"/>
                <a:cs typeface="Arial"/>
              </a:rPr>
              <a:t>Every UK veterinary degree is accredited by the Royal College of Veterinary Surgeons, </a:t>
            </a:r>
            <a:r>
              <a:rPr sz="1450" b="0" i="0" u="none">
                <a:solidFill>
                  <a:srgbClr val="3F4050"/>
                </a:solidFill>
                <a:latin typeface="Arial"/>
                <a:ea typeface="Arial"/>
                <a:cs typeface="Arial"/>
              </a:rPr>
              <a:t>so all of them lead to the same registration. Several are also recognised in other countries, which is worth checking if a student has plans abroad.</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Read more:  </a:t>
            </a:r>
            <a:r>
              <a:rPr sz="1150" b="1" i="0" u="sng">
                <a:solidFill>
                  <a:srgbClr val="0E7C7B"/>
                </a:solidFill>
                <a:latin typeface="Arial"/>
                <a:ea typeface="Arial"/>
                <a:cs typeface="Arial"/>
                <a:hlinkClick r:id="rId2"/>
              </a:rPr>
              <a:t>The vet school application, step by step</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Compare UK vet schools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SHAPE OF IT</a:t>
            </a:r>
          </a:p>
          <a:p>
            <a:pPr algn="l">
              <a:lnSpc>
                <a:spcPct val="100000"/>
              </a:lnSpc>
              <a:spcBef>
                <a:spcPts val="0"/>
              </a:spcBef>
              <a:spcAft>
                <a:spcPts val="0"/>
              </a:spcAft>
              <a:buNone/>
            </a:pPr>
            <a:r>
              <a:rPr sz="2700" b="1" i="0" u="none">
                <a:solidFill>
                  <a:srgbClr val="FFFFFF"/>
                </a:solidFill>
                <a:latin typeface="Georgia"/>
                <a:ea typeface="Georgia"/>
                <a:cs typeface="Georgia"/>
              </a:rPr>
              <a:t>What vet schools actually assess</a:t>
            </a:r>
          </a:p>
        </p:txBody>
      </p:sp>
      <p:sp>
        <p:nvSpPr>
          <p:cNvPr id="5" name="Rounded Rectangle 4"/>
          <p:cNvSpPr/>
          <p:nvPr/>
        </p:nvSpPr>
        <p:spPr>
          <a:xfrm>
            <a:off x="685800"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1</a:t>
            </a:r>
          </a:p>
          <a:p>
            <a:pPr algn="l">
              <a:lnSpc>
                <a:spcPct val="105000"/>
              </a:lnSpc>
              <a:spcBef>
                <a:spcPts val="0"/>
              </a:spcBef>
              <a:spcAft>
                <a:spcPts val="800"/>
              </a:spcAft>
              <a:buNone/>
            </a:pPr>
            <a:r>
              <a:rPr sz="1700" b="1" i="0" u="none">
                <a:solidFill>
                  <a:srgbClr val="0B1F3A"/>
                </a:solidFill>
                <a:latin typeface="Georgia"/>
                <a:ea typeface="Georgia"/>
                <a:cs typeface="Georgia"/>
              </a:rPr>
              <a:t>Academic record</a:t>
            </a:r>
          </a:p>
          <a:p>
            <a:pPr algn="l">
              <a:lnSpc>
                <a:spcPct val="116000"/>
              </a:lnSpc>
              <a:spcBef>
                <a:spcPts val="0"/>
              </a:spcBef>
              <a:spcAft>
                <a:spcPts val="0"/>
              </a:spcAft>
              <a:buNone/>
            </a:pPr>
            <a:r>
              <a:rPr sz="1350" b="0" i="0" u="none">
                <a:solidFill>
                  <a:srgbClr val="3F4050"/>
                </a:solidFill>
                <a:latin typeface="Arial"/>
                <a:ea typeface="Arial"/>
                <a:cs typeface="Arial"/>
              </a:rPr>
              <a:t>GCSE grades, predicted A levels or equivalent, and in time the achieved grades.</a:t>
            </a:r>
          </a:p>
        </p:txBody>
      </p:sp>
      <p:sp>
        <p:nvSpPr>
          <p:cNvPr id="6" name="Rounded Rectangle 5"/>
          <p:cNvSpPr/>
          <p:nvPr/>
        </p:nvSpPr>
        <p:spPr>
          <a:xfrm>
            <a:off x="3502152"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2</a:t>
            </a:r>
          </a:p>
          <a:p>
            <a:pPr algn="l">
              <a:lnSpc>
                <a:spcPct val="105000"/>
              </a:lnSpc>
              <a:spcBef>
                <a:spcPts val="0"/>
              </a:spcBef>
              <a:spcAft>
                <a:spcPts val="800"/>
              </a:spcAft>
              <a:buNone/>
            </a:pPr>
            <a:r>
              <a:rPr sz="1700" b="1" i="0" u="none">
                <a:solidFill>
                  <a:srgbClr val="0B1F3A"/>
                </a:solidFill>
                <a:latin typeface="Georgia"/>
                <a:ea typeface="Georgia"/>
                <a:cs typeface="Georgia"/>
              </a:rPr>
              <a:t>Work experience</a:t>
            </a:r>
          </a:p>
          <a:p>
            <a:pPr algn="l">
              <a:lnSpc>
                <a:spcPct val="116000"/>
              </a:lnSpc>
              <a:spcBef>
                <a:spcPts val="0"/>
              </a:spcBef>
              <a:spcAft>
                <a:spcPts val="0"/>
              </a:spcAft>
              <a:buNone/>
            </a:pPr>
            <a:r>
              <a:rPr sz="1350" b="0" i="0" u="none">
                <a:solidFill>
                  <a:srgbClr val="3F4050"/>
                </a:solidFill>
                <a:latin typeface="Arial"/>
                <a:ea typeface="Arial"/>
                <a:cs typeface="Arial"/>
              </a:rPr>
              <a:t>A formal, scored entry requirement at most schools, with a published expectation in weeks and in variety.</a:t>
            </a:r>
          </a:p>
        </p:txBody>
      </p:sp>
      <p:sp>
        <p:nvSpPr>
          <p:cNvPr id="7" name="Rounded Rectangle 6"/>
          <p:cNvSpPr/>
          <p:nvPr/>
        </p:nvSpPr>
        <p:spPr>
          <a:xfrm>
            <a:off x="6318504"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3</a:t>
            </a:r>
          </a:p>
          <a:p>
            <a:pPr algn="l">
              <a:lnSpc>
                <a:spcPct val="105000"/>
              </a:lnSpc>
              <a:spcBef>
                <a:spcPts val="0"/>
              </a:spcBef>
              <a:spcAft>
                <a:spcPts val="800"/>
              </a:spcAft>
              <a:buNone/>
            </a:pPr>
            <a:r>
              <a:rPr sz="1700" b="1" i="0" u="none">
                <a:solidFill>
                  <a:srgbClr val="0B1F3A"/>
                </a:solidFill>
                <a:latin typeface="Georgia"/>
                <a:ea typeface="Georgia"/>
                <a:cs typeface="Georgia"/>
              </a:rPr>
              <a:t>The UCAS application</a:t>
            </a:r>
          </a:p>
          <a:p>
            <a:pPr algn="l">
              <a:lnSpc>
                <a:spcPct val="116000"/>
              </a:lnSpc>
              <a:spcBef>
                <a:spcPts val="0"/>
              </a:spcBef>
              <a:spcAft>
                <a:spcPts val="0"/>
              </a:spcAft>
              <a:buNone/>
            </a:pPr>
            <a:r>
              <a:rPr sz="1350" b="0" i="0" u="none">
                <a:solidFill>
                  <a:srgbClr val="3F4050"/>
                </a:solidFill>
                <a:latin typeface="Arial"/>
                <a:ea typeface="Arial"/>
                <a:cs typeface="Arial"/>
              </a:rPr>
              <a:t>The personal statement questions and the school reference. Some schools also send their own form afterwards.</a:t>
            </a:r>
          </a:p>
        </p:txBody>
      </p:sp>
      <p:sp>
        <p:nvSpPr>
          <p:cNvPr id="8" name="Rounded Rectangle 7"/>
          <p:cNvSpPr/>
          <p:nvPr/>
        </p:nvSpPr>
        <p:spPr>
          <a:xfrm>
            <a:off x="9134856"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4</a:t>
            </a:r>
          </a:p>
          <a:p>
            <a:pPr algn="l">
              <a:lnSpc>
                <a:spcPct val="105000"/>
              </a:lnSpc>
              <a:spcBef>
                <a:spcPts val="0"/>
              </a:spcBef>
              <a:spcAft>
                <a:spcPts val="800"/>
              </a:spcAft>
              <a:buNone/>
            </a:pPr>
            <a:r>
              <a:rPr sz="1700" b="1" i="0" u="none">
                <a:solidFill>
                  <a:srgbClr val="0B1F3A"/>
                </a:solidFill>
                <a:latin typeface="Georgia"/>
                <a:ea typeface="Georgia"/>
                <a:cs typeface="Georgia"/>
              </a:rPr>
              <a:t>Interview</a:t>
            </a:r>
          </a:p>
          <a:p>
            <a:pPr algn="l">
              <a:lnSpc>
                <a:spcPct val="116000"/>
              </a:lnSpc>
              <a:spcBef>
                <a:spcPts val="0"/>
              </a:spcBef>
              <a:spcAft>
                <a:spcPts val="0"/>
              </a:spcAft>
              <a:buNone/>
            </a:pPr>
            <a:r>
              <a:rPr sz="1350" b="0" i="0" u="none">
                <a:solidFill>
                  <a:srgbClr val="3F4050"/>
                </a:solidFill>
                <a:latin typeface="Arial"/>
                <a:ea typeface="Arial"/>
                <a:cs typeface="Arial"/>
              </a:rPr>
              <a:t>Usually a multiple mini interview circuit, sometimes a panel.</a:t>
            </a:r>
          </a:p>
        </p:txBody>
      </p:sp>
      <p:sp>
        <p:nvSpPr>
          <p:cNvPr id="9" name="TextBox 8"/>
          <p:cNvSpPr txBox="1"/>
          <p:nvPr/>
        </p:nvSpPr>
        <p:spPr>
          <a:xfrm>
            <a:off x="685800" y="4315968"/>
            <a:ext cx="10820095" cy="1051560"/>
          </a:xfrm>
          <a:prstGeom prst="rect">
            <a:avLst/>
          </a:prstGeom>
          <a:noFill/>
        </p:spPr>
        <p:txBody>
          <a:bodyPr wrap="square" lIns="0" rIns="0" tIns="0" bIns="0">
            <a:spAutoFit/>
          </a:bodyPr>
          <a:lstStyle/>
          <a:p>
            <a:pPr algn="l">
              <a:lnSpc>
                <a:spcPct val="118000"/>
              </a:lnSpc>
              <a:spcBef>
                <a:spcPts val="0"/>
              </a:spcBef>
              <a:spcAft>
                <a:spcPts val="0"/>
              </a:spcAft>
              <a:buNone/>
            </a:pPr>
            <a:r>
              <a:rPr sz="1500" b="0" i="0" u="none">
                <a:solidFill>
                  <a:srgbClr val="3F4050"/>
                </a:solidFill>
                <a:latin typeface="Arial"/>
                <a:ea typeface="Arial"/>
                <a:cs typeface="Arial"/>
              </a:rPr>
              <a:t>There is no admissions test for UK veterinary medicine. With no test score to separate applicants, the weight falls onto grades, the work experience record and the interview, which is why the placement diary counts for more in this application than in any other healthcare course.</a:t>
            </a:r>
          </a:p>
        </p:txBody>
      </p:sp>
      <p:sp>
        <p:nvSpPr>
          <p:cNvPr id="10" name="Rounded Rectangle 9"/>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Compare schools:  </a:t>
            </a:r>
            <a:r>
              <a:rPr sz="1150" b="1" i="0" u="sng">
                <a:solidFill>
                  <a:srgbClr val="0E7C7B"/>
                </a:solidFill>
                <a:latin typeface="Arial"/>
                <a:ea typeface="Arial"/>
                <a:cs typeface="Arial"/>
                <a:hlinkClick r:id="rId2"/>
              </a:rPr>
              <a:t>Compare UK vet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The vet school application, step by step</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GRADES</a:t>
            </a:r>
          </a:p>
          <a:p>
            <a:pPr algn="l">
              <a:lnSpc>
                <a:spcPct val="100000"/>
              </a:lnSpc>
              <a:spcBef>
                <a:spcPts val="0"/>
              </a:spcBef>
              <a:spcAft>
                <a:spcPts val="0"/>
              </a:spcAft>
              <a:buNone/>
            </a:pPr>
            <a:r>
              <a:rPr sz="2700" b="1" i="0" u="none">
                <a:solidFill>
                  <a:srgbClr val="FFFFFF"/>
                </a:solidFill>
                <a:latin typeface="Georgia"/>
                <a:ea typeface="Georgia"/>
                <a:cs typeface="Georgia"/>
              </a:rPr>
              <a:t>Entry requirements at a glance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500" b="1" i="0" u="none">
                <a:solidFill>
                  <a:srgbClr val="0B1F3A"/>
                </a:solidFill>
                <a:latin typeface="Arial"/>
                <a:ea typeface="Arial"/>
                <a:cs typeface="Arial"/>
              </a:rPr>
              <a:t>A level subjects. </a:t>
            </a:r>
            <a:r>
              <a:rPr sz="1500" b="0" i="0" u="none">
                <a:solidFill>
                  <a:srgbClr val="3F4050"/>
                </a:solidFill>
                <a:latin typeface="Arial"/>
                <a:ea typeface="Arial"/>
                <a:cs typeface="Arial"/>
              </a:rPr>
              <a:t>Biology is required almost everywhere and chemistry at most schools, so biology and chemistry is the safe pairing. A few schools accept other science or maths combinations. The exact requirement is set by each school.</a:t>
            </a:r>
          </a:p>
          <a:p>
            <a:pPr marL="237744" indent="-237744">
              <a:lnSpc>
                <a:spcPct val="114000"/>
              </a:lnSpc>
              <a:spcBef>
                <a:spcPts val="0"/>
              </a:spcBef>
              <a:spcAft>
                <a:spcPts val="1000"/>
              </a:spcAft>
              <a:buClr>
                <a:srgbClr val="0E7C7B"/>
              </a:buClr>
              <a:buFont typeface="Arial"/>
              <a:buChar char="•"/>
            </a:pPr>
            <a:r>
              <a:rPr sz="1500" b="1" i="0" u="none">
                <a:solidFill>
                  <a:srgbClr val="0B1F3A"/>
                </a:solidFill>
                <a:latin typeface="Arial"/>
                <a:ea typeface="Arial"/>
                <a:cs typeface="Arial"/>
              </a:rPr>
              <a:t>Typical offers </a:t>
            </a:r>
            <a:r>
              <a:rPr sz="1500" b="0" i="0" u="none">
                <a:solidFill>
                  <a:srgbClr val="3F4050"/>
                </a:solidFill>
                <a:latin typeface="Arial"/>
                <a:ea typeface="Arial"/>
                <a:cs typeface="Arial"/>
              </a:rPr>
              <a:t>sit in the AAA to A*AA range at the most competitive schools, with some schools in the AAB range. Contextual and widening participation offers can be lower for students who meet the criteria, and gateway courses lower again.</a:t>
            </a:r>
          </a:p>
          <a:p>
            <a:pPr marL="237744" indent="-237744">
              <a:lnSpc>
                <a:spcPct val="114000"/>
              </a:lnSpc>
              <a:spcBef>
                <a:spcPts val="0"/>
              </a:spcBef>
              <a:spcAft>
                <a:spcPts val="1000"/>
              </a:spcAft>
              <a:buClr>
                <a:srgbClr val="0E7C7B"/>
              </a:buClr>
              <a:buFont typeface="Arial"/>
              <a:buChar char="•"/>
            </a:pPr>
            <a:r>
              <a:rPr sz="1500" b="1" i="0" u="none">
                <a:solidFill>
                  <a:srgbClr val="0B1F3A"/>
                </a:solidFill>
                <a:latin typeface="Arial"/>
                <a:ea typeface="Arial"/>
                <a:cs typeface="Arial"/>
              </a:rPr>
              <a:t>GCSEs matter more than families expect. </a:t>
            </a:r>
            <a:r>
              <a:rPr sz="1500" b="0" i="0" u="none">
                <a:solidFill>
                  <a:srgbClr val="3F4050"/>
                </a:solidFill>
                <a:latin typeface="Arial"/>
                <a:ea typeface="Arial"/>
                <a:cs typeface="Arial"/>
              </a:rPr>
              <a:t>Many schools set a minimum in English, maths and the sciences, and some score the whole GCSE profile as part of the ranking.</a:t>
            </a:r>
          </a:p>
          <a:p>
            <a:pPr marL="237744" indent="-237744">
              <a:lnSpc>
                <a:spcPct val="114000"/>
              </a:lnSpc>
              <a:spcBef>
                <a:spcPts val="0"/>
              </a:spcBef>
              <a:spcAft>
                <a:spcPts val="1000"/>
              </a:spcAft>
              <a:buClr>
                <a:srgbClr val="0E7C7B"/>
              </a:buClr>
              <a:buFont typeface="Arial"/>
              <a:buChar char="•"/>
            </a:pPr>
            <a:r>
              <a:rPr sz="1500" b="1" i="0" u="none">
                <a:solidFill>
                  <a:srgbClr val="0B1F3A"/>
                </a:solidFill>
                <a:latin typeface="Arial"/>
                <a:ea typeface="Arial"/>
                <a:cs typeface="Arial"/>
              </a:rPr>
              <a:t>Other qualifications. </a:t>
            </a:r>
            <a:r>
              <a:rPr sz="1500" b="0" i="0" u="none">
                <a:solidFill>
                  <a:srgbClr val="3F4050"/>
                </a:solidFill>
                <a:latin typeface="Arial"/>
                <a:ea typeface="Arial"/>
                <a:cs typeface="Arial"/>
              </a:rPr>
              <a:t>Scottish Highers, the International Baccalaureate and some Access and BTEC routes are accepted, each with its own published equivalent.</a:t>
            </a:r>
          </a:p>
          <a:p>
            <a:pPr marL="237744" indent="-237744">
              <a:lnSpc>
                <a:spcPct val="114000"/>
              </a:lnSpc>
              <a:spcBef>
                <a:spcPts val="0"/>
              </a:spcBef>
              <a:spcAft>
                <a:spcPts val="1000"/>
              </a:spcAft>
              <a:buClr>
                <a:srgbClr val="0E7C7B"/>
              </a:buClr>
              <a:buFont typeface="Arial"/>
              <a:buChar char="•"/>
            </a:pPr>
            <a:r>
              <a:rPr sz="1500" b="1" i="0" u="none">
                <a:solidFill>
                  <a:srgbClr val="0B1F3A"/>
                </a:solidFill>
                <a:latin typeface="Arial"/>
                <a:ea typeface="Arial"/>
                <a:cs typeface="Arial"/>
              </a:rPr>
              <a:t>Never work from a general figure. </a:t>
            </a:r>
            <a:r>
              <a:rPr sz="1500" b="0" i="0" u="none">
                <a:solidFill>
                  <a:srgbClr val="3F4050"/>
                </a:solidFill>
                <a:latin typeface="Arial"/>
                <a:ea typeface="Arial"/>
                <a:cs typeface="Arial"/>
              </a:rPr>
              <a:t>Requirements change between entry years, and with so few UK vet schools one school changing its requirement can reshape the whole shortlist. Check each school's own page for the year your child is applying for.</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Requirements by school:  </a:t>
            </a:r>
            <a:r>
              <a:rPr sz="1150" b="1" i="0" u="sng">
                <a:solidFill>
                  <a:srgbClr val="0E7C7B"/>
                </a:solidFill>
                <a:latin typeface="Arial"/>
                <a:ea typeface="Arial"/>
                <a:cs typeface="Arial"/>
                <a:hlinkClick r:id="rId2"/>
              </a:rPr>
              <a:t>Compare UK vet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The vet school application, step by step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ADMISSIONS TEST</a:t>
            </a:r>
          </a:p>
          <a:p>
            <a:pPr algn="l">
              <a:lnSpc>
                <a:spcPct val="100000"/>
              </a:lnSpc>
              <a:spcBef>
                <a:spcPts val="0"/>
              </a:spcBef>
              <a:spcAft>
                <a:spcPts val="0"/>
              </a:spcAft>
              <a:buNone/>
            </a:pPr>
            <a:r>
              <a:rPr sz="2700" b="1" i="0" u="none">
                <a:solidFill>
                  <a:srgbClr val="FFFFFF"/>
                </a:solidFill>
                <a:latin typeface="Georgia"/>
                <a:ea typeface="Georgia"/>
                <a:cs typeface="Georgia"/>
              </a:rPr>
              <a:t>There is no admissions test</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No UCAT, no BMAT, no veterinary specific test. </a:t>
            </a:r>
            <a:r>
              <a:rPr sz="1500" b="0" i="0" u="none">
                <a:solidFill>
                  <a:srgbClr val="3F4050"/>
                </a:solidFill>
                <a:latin typeface="Arial"/>
                <a:ea typeface="Arial"/>
                <a:cs typeface="Arial"/>
              </a:rPr>
              <a:t>UK veterinary medicine does not use an admissions test, so a student applying for veterinary medicine alone does not sit one, does not pay for one and does not spend a summer preparing for one.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The exception to check. </a:t>
            </a:r>
            <a:r>
              <a:rPr sz="1500" b="0" i="0" u="none">
                <a:solidFill>
                  <a:srgbClr val="3F4050"/>
                </a:solidFill>
                <a:latin typeface="Arial"/>
                <a:ea typeface="Arial"/>
                <a:cs typeface="Arial"/>
              </a:rPr>
              <a:t>A student applying for medicine or dentistry as well will still sit the UCAT for those courses. The vet schools will not see it or use it.</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What takes its place is the work experience record. </a:t>
            </a:r>
            <a:r>
              <a:rPr sz="1500" b="0" i="0" u="none">
                <a:solidFill>
                  <a:srgbClr val="3F4050"/>
                </a:solidFill>
                <a:latin typeface="Arial"/>
                <a:ea typeface="Arial"/>
                <a:cs typeface="Arial"/>
              </a:rPr>
              <a:t>Most schools score it, several publish a minimum number of weeks, and some ask for a separate form or a reference from a placement after the UCAS application goes in.</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A few schools set their own written task or questionnaire, </a:t>
            </a:r>
            <a:r>
              <a:rPr sz="1500" b="0" i="0" u="none">
                <a:solidFill>
                  <a:srgbClr val="3F4050"/>
                </a:solidFill>
                <a:latin typeface="Arial"/>
                <a:ea typeface="Arial"/>
                <a:cs typeface="Arial"/>
              </a:rPr>
              <a:t>and Cambridge runs its own admissions process including college interviews. Check each school's own page rather than assuming the process is the same everywhere.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The practical effect on the summer. </a:t>
            </a:r>
            <a:r>
              <a:rPr sz="1500" b="0" i="0" u="none">
                <a:solidFill>
                  <a:srgbClr val="3F4050"/>
                </a:solidFill>
                <a:latin typeface="Arial"/>
                <a:ea typeface="Arial"/>
                <a:cs typeface="Arial"/>
              </a:rPr>
              <a:t>Where a medicine applicant spends July and August in a test centre and in practice papers, a vet applicant spends them on placements. That is a lighter summer for revision and a much heavier one for logistics and driving.</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What is assessed instead:  </a:t>
            </a:r>
            <a:r>
              <a:rPr sz="1150" b="1" i="0" u="sng">
                <a:solidFill>
                  <a:srgbClr val="0E7C7B"/>
                </a:solidFill>
                <a:latin typeface="Arial"/>
                <a:ea typeface="Arial"/>
                <a:cs typeface="Arial"/>
                <a:hlinkClick r:id="rId2"/>
              </a:rPr>
              <a:t>The vet school application, step by step</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Vet work experience guide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WHEN THINGS HAPPEN</a:t>
            </a:r>
          </a:p>
          <a:p>
            <a:pPr algn="l">
              <a:lnSpc>
                <a:spcPct val="100000"/>
              </a:lnSpc>
              <a:spcBef>
                <a:spcPts val="0"/>
              </a:spcBef>
              <a:spcAft>
                <a:spcPts val="0"/>
              </a:spcAft>
              <a:buNone/>
            </a:pPr>
            <a:r>
              <a:rPr sz="2700" b="1" i="0" u="none">
                <a:solidFill>
                  <a:srgbClr val="FFFFFF"/>
                </a:solidFill>
                <a:latin typeface="Georgia"/>
                <a:ea typeface="Georgia"/>
                <a:cs typeface="Georgia"/>
              </a:rPr>
              <a:t>The application year</a:t>
            </a:r>
          </a:p>
        </p:txBody>
      </p:sp>
      <p:sp>
        <p:nvSpPr>
          <p:cNvPr id="5" name="Rounded Rectangle 4"/>
          <p:cNvSpPr/>
          <p:nvPr/>
        </p:nvSpPr>
        <p:spPr>
          <a:xfrm>
            <a:off x="685800"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Year 12, autumn</a:t>
            </a:r>
          </a:p>
          <a:p>
            <a:pPr algn="l">
              <a:lnSpc>
                <a:spcPct val="116000"/>
              </a:lnSpc>
              <a:spcBef>
                <a:spcPts val="0"/>
              </a:spcBef>
              <a:spcAft>
                <a:spcPts val="0"/>
              </a:spcAft>
              <a:buNone/>
            </a:pPr>
            <a:r>
              <a:rPr sz="1150" b="0" i="0" u="none">
                <a:solidFill>
                  <a:srgbClr val="3F4050"/>
                </a:solidFill>
                <a:latin typeface="Arial"/>
                <a:ea typeface="Arial"/>
                <a:cs typeface="Arial"/>
              </a:rPr>
              <a:t>Start work experience now. This is the single biggest difference from a medicine application: the weeks accumulate slowly and placements are booked months ahead.</a:t>
            </a:r>
          </a:p>
        </p:txBody>
      </p:sp>
      <p:sp>
        <p:nvSpPr>
          <p:cNvPr id="6" name="Rounded Rectangle 5"/>
          <p:cNvSpPr/>
          <p:nvPr/>
        </p:nvSpPr>
        <p:spPr>
          <a:xfrm>
            <a:off x="2496312"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Year 12, spring</a:t>
            </a:r>
          </a:p>
          <a:p>
            <a:pPr algn="l">
              <a:lnSpc>
                <a:spcPct val="116000"/>
              </a:lnSpc>
              <a:spcBef>
                <a:spcPts val="0"/>
              </a:spcBef>
              <a:spcAft>
                <a:spcPts val="0"/>
              </a:spcAft>
              <a:buNone/>
            </a:pPr>
            <a:r>
              <a:rPr sz="1150" b="0" i="0" u="none">
                <a:solidFill>
                  <a:srgbClr val="3F4050"/>
                </a:solidFill>
                <a:latin typeface="Arial"/>
                <a:ea typeface="Arial"/>
                <a:cs typeface="Arial"/>
              </a:rPr>
              <a:t>Keep placing and vary the setting. Keep the diary. Begin looking at schools and their published week expectations.</a:t>
            </a:r>
          </a:p>
        </p:txBody>
      </p:sp>
      <p:sp>
        <p:nvSpPr>
          <p:cNvPr id="7" name="Rounded Rectangle 6"/>
          <p:cNvSpPr/>
          <p:nvPr/>
        </p:nvSpPr>
        <p:spPr>
          <a:xfrm>
            <a:off x="4306824"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Summer</a:t>
            </a:r>
          </a:p>
          <a:p>
            <a:pPr algn="l">
              <a:lnSpc>
                <a:spcPct val="116000"/>
              </a:lnSpc>
              <a:spcBef>
                <a:spcPts val="0"/>
              </a:spcBef>
              <a:spcAft>
                <a:spcPts val="0"/>
              </a:spcAft>
              <a:buNone/>
            </a:pPr>
            <a:r>
              <a:rPr sz="1150" b="0" i="0" u="none">
                <a:solidFill>
                  <a:srgbClr val="3F4050"/>
                </a:solidFill>
                <a:latin typeface="Arial"/>
                <a:ea typeface="Arial"/>
                <a:cs typeface="Arial"/>
              </a:rPr>
              <a:t>More placement weeks, and draft the UCAS application. There is no admissions test to book or sit.</a:t>
            </a:r>
          </a:p>
        </p:txBody>
      </p:sp>
      <p:sp>
        <p:nvSpPr>
          <p:cNvPr id="8" name="Rounded Rectangle 7"/>
          <p:cNvSpPr/>
          <p:nvPr/>
        </p:nvSpPr>
        <p:spPr>
          <a:xfrm>
            <a:off x="6117336" y="1965960"/>
            <a:ext cx="1709928" cy="274320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F0B84A"/>
                </a:solidFill>
                <a:latin typeface="Georgia"/>
                <a:ea typeface="Georgia"/>
                <a:cs typeface="Georgia"/>
              </a:rPr>
              <a:t>15 October</a:t>
            </a:r>
          </a:p>
          <a:p>
            <a:pPr algn="l">
              <a:lnSpc>
                <a:spcPct val="116000"/>
              </a:lnSpc>
              <a:spcBef>
                <a:spcPts val="0"/>
              </a:spcBef>
              <a:spcAft>
                <a:spcPts val="0"/>
              </a:spcAft>
              <a:buNone/>
            </a:pPr>
            <a:r>
              <a:rPr sz="1150" b="0" i="0" u="none">
                <a:solidFill>
                  <a:srgbClr val="FFFFFF"/>
                </a:solidFill>
                <a:latin typeface="Arial"/>
                <a:ea typeface="Arial"/>
                <a:cs typeface="Arial"/>
              </a:rPr>
              <a:t>The UCAS deadline for veterinary medicine, medicine, dentistry and Oxford or Cambridge. This date is fixed every year and is earlier than for other courses.</a:t>
            </a:r>
          </a:p>
        </p:txBody>
      </p:sp>
      <p:sp>
        <p:nvSpPr>
          <p:cNvPr id="9" name="Rounded Rectangle 8"/>
          <p:cNvSpPr/>
          <p:nvPr/>
        </p:nvSpPr>
        <p:spPr>
          <a:xfrm>
            <a:off x="7927848"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Winter</a:t>
            </a:r>
          </a:p>
          <a:p>
            <a:pPr algn="l">
              <a:lnSpc>
                <a:spcPct val="116000"/>
              </a:lnSpc>
              <a:spcBef>
                <a:spcPts val="0"/>
              </a:spcBef>
              <a:spcAft>
                <a:spcPts val="0"/>
              </a:spcAft>
              <a:buNone/>
            </a:pPr>
            <a:r>
              <a:rPr sz="1150" b="0" i="0" u="none">
                <a:solidFill>
                  <a:srgbClr val="3F4050"/>
                </a:solidFill>
                <a:latin typeface="Arial"/>
                <a:ea typeface="Arial"/>
                <a:cs typeface="Arial"/>
              </a:rPr>
              <a:t>Interviews, typically from December onwards. Some schools also ask for their own work experience form around this point.</a:t>
            </a:r>
          </a:p>
        </p:txBody>
      </p:sp>
      <p:sp>
        <p:nvSpPr>
          <p:cNvPr id="10" name="Rounded Rectangle 9"/>
          <p:cNvSpPr/>
          <p:nvPr/>
        </p:nvSpPr>
        <p:spPr>
          <a:xfrm>
            <a:off x="9738360"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Spring to August</a:t>
            </a:r>
          </a:p>
          <a:p>
            <a:pPr algn="l">
              <a:lnSpc>
                <a:spcPct val="116000"/>
              </a:lnSpc>
              <a:spcBef>
                <a:spcPts val="0"/>
              </a:spcBef>
              <a:spcAft>
                <a:spcPts val="0"/>
              </a:spcAft>
              <a:buNone/>
            </a:pPr>
            <a:r>
              <a:rPr sz="1150" b="0" i="0" u="none">
                <a:solidFill>
                  <a:srgbClr val="3F4050"/>
                </a:solidFill>
                <a:latin typeface="Arial"/>
                <a:ea typeface="Arial"/>
                <a:cs typeface="Arial"/>
              </a:rPr>
              <a:t>Decisions arrive, the student picks a firm and an insurance choice, then results day in August.</a:t>
            </a:r>
          </a:p>
        </p:txBody>
      </p:sp>
      <p:sp>
        <p:nvSpPr>
          <p:cNvPr id="11" name="TextBox 10"/>
          <p:cNvSpPr txBox="1"/>
          <p:nvPr/>
        </p:nvSpPr>
        <p:spPr>
          <a:xfrm>
            <a:off x="685800" y="4919472"/>
            <a:ext cx="10820095" cy="548640"/>
          </a:xfrm>
          <a:prstGeom prst="rect">
            <a:avLst/>
          </a:prstGeom>
          <a:noFill/>
        </p:spPr>
        <p:txBody>
          <a:bodyPr wrap="square" lIns="0" rIns="0" tIns="0" bIns="0">
            <a:spAutoFit/>
          </a:bodyPr>
          <a:lstStyle/>
          <a:p>
            <a:pPr algn="l">
              <a:lnSpc>
                <a:spcPct val="115000"/>
              </a:lnSpc>
              <a:spcBef>
                <a:spcPts val="0"/>
              </a:spcBef>
              <a:spcAft>
                <a:spcPts val="0"/>
              </a:spcAft>
              <a:buNone/>
            </a:pPr>
            <a:r>
              <a:rPr sz="1450" b="0" i="1" u="none">
                <a:solidFill>
                  <a:srgbClr val="3F4050"/>
                </a:solidFill>
                <a:latin typeface="Arial"/>
                <a:ea typeface="Arial"/>
                <a:cs typeface="Arial"/>
              </a:rPr>
              <a:t>Only the October deadline is fixed. Everything else is the normal shape of the cycle, so check the current year's dates with UCAS and with each school.</a:t>
            </a:r>
          </a:p>
        </p:txBody>
      </p:sp>
      <p:sp>
        <p:nvSpPr>
          <p:cNvPr id="12" name="Rounded Rectangle 11"/>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Step by step:  </a:t>
            </a:r>
            <a:r>
              <a:rPr sz="1150" b="1" i="0" u="sng">
                <a:solidFill>
                  <a:srgbClr val="0E7C7B"/>
                </a:solidFill>
                <a:latin typeface="Arial"/>
                <a:ea typeface="Arial"/>
                <a:cs typeface="Arial"/>
                <a:hlinkClick r:id="rId2"/>
              </a:rPr>
              <a:t>The vet school application, step by step</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Vet work experience guide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STRATEGY</a:t>
            </a:r>
          </a:p>
          <a:p>
            <a:pPr algn="l">
              <a:lnSpc>
                <a:spcPct val="100000"/>
              </a:lnSpc>
              <a:spcBef>
                <a:spcPts val="0"/>
              </a:spcBef>
              <a:spcAft>
                <a:spcPts val="0"/>
              </a:spcAft>
              <a:buNone/>
            </a:pPr>
            <a:r>
              <a:rPr sz="2700" b="1" i="0" u="none">
                <a:solidFill>
                  <a:srgbClr val="FFFFFF"/>
                </a:solidFill>
                <a:latin typeface="Georgia"/>
                <a:ea typeface="Georgia"/>
                <a:cs typeface="Georgia"/>
              </a:rPr>
              <a:t>Choosing where to apply: the four choice rule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Four, not five. </a:t>
            </a:r>
            <a:r>
              <a:rPr sz="1500" b="0" i="0" u="none">
                <a:solidFill>
                  <a:srgbClr val="3F4050"/>
                </a:solidFill>
                <a:latin typeface="Arial"/>
                <a:ea typeface="Arial"/>
                <a:cs typeface="Arial"/>
              </a:rPr>
              <a:t>UCAS allows a maximum of four veterinary medicine courses in one cycle. The fifth slot can be used for a different subject, and universities do not see what else is on the form.</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The field is very small. </a:t>
            </a:r>
            <a:r>
              <a:rPr sz="1500" b="0" i="0" u="none">
                <a:solidFill>
                  <a:srgbClr val="3F4050"/>
                </a:solidFill>
                <a:latin typeface="Arial"/>
                <a:ea typeface="Arial"/>
                <a:cs typeface="Arial"/>
              </a:rPr>
              <a:t>There are only around eleven UK vet schools. Four choices is more than a third of the entire field, so ruling one out on a requirement your child cannot meet has an effect it simply would not have in medicine.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Choose by fit. </a:t>
            </a:r>
            <a:r>
              <a:rPr sz="1500" b="0" i="0" u="none">
                <a:solidFill>
                  <a:srgbClr val="3F4050"/>
                </a:solidFill>
                <a:latin typeface="Arial"/>
                <a:ea typeface="Arial"/>
                <a:cs typeface="Arial"/>
              </a:rPr>
              <a:t>Check each school's published work experience expectation, its exact A level requirement and its interview format before adding it to the list. These vary between schools more than families expect.</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Look at where the course is, and what it costs to be there. </a:t>
            </a:r>
            <a:r>
              <a:rPr sz="1500" b="0" i="0" u="none">
                <a:solidFill>
                  <a:srgbClr val="3F4050"/>
                </a:solidFill>
                <a:latin typeface="Arial"/>
                <a:ea typeface="Arial"/>
                <a:cs typeface="Arial"/>
              </a:rPr>
              <a:t>Several vet schools are rural or split between a campus and a farm. During the degree students also complete extramural placements around the country, and travel and accommodation for those usually fall to the family.</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The fifth choice is not an admission of defeat. </a:t>
            </a:r>
            <a:r>
              <a:rPr sz="1500" b="0" i="0" u="none">
                <a:solidFill>
                  <a:srgbClr val="3F4050"/>
                </a:solidFill>
                <a:latin typeface="Arial"/>
                <a:ea typeface="Arial"/>
                <a:cs typeface="Arial"/>
              </a:rPr>
              <a:t>Bioveterinary science, animal science, zoology, biomedical science and veterinary nursing are worthwhile in their own right, and several are routes back to veterinary medicine later.</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Compare schools:  </a:t>
            </a:r>
            <a:r>
              <a:rPr sz="1150" b="1" i="0" u="sng">
                <a:solidFill>
                  <a:srgbClr val="0E7C7B"/>
                </a:solidFill>
                <a:latin typeface="Arial"/>
                <a:ea typeface="Arial"/>
                <a:cs typeface="Arial"/>
                <a:hlinkClick r:id="rId2"/>
              </a:rPr>
              <a:t>Compare UK vet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Clearing and gateway courses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LAST STAGE</a:t>
            </a:r>
          </a:p>
          <a:p>
            <a:pPr algn="l">
              <a:lnSpc>
                <a:spcPct val="100000"/>
              </a:lnSpc>
              <a:spcBef>
                <a:spcPts val="0"/>
              </a:spcBef>
              <a:spcAft>
                <a:spcPts val="0"/>
              </a:spcAft>
              <a:buNone/>
            </a:pPr>
            <a:r>
              <a:rPr sz="2700" b="1" i="0" u="none">
                <a:solidFill>
                  <a:srgbClr val="FFFFFF"/>
                </a:solidFill>
                <a:latin typeface="Georgia"/>
                <a:ea typeface="Georgia"/>
                <a:cs typeface="Georgia"/>
              </a:rPr>
              <a:t>What interviews look like</a:t>
            </a:r>
          </a:p>
        </p:txBody>
      </p:sp>
      <p:sp>
        <p:nvSpPr>
          <p:cNvPr id="5" name="Rounded Rectangle 4"/>
          <p:cNvSpPr/>
          <p:nvPr/>
        </p:nvSpPr>
        <p:spPr>
          <a:xfrm>
            <a:off x="685800" y="1783080"/>
            <a:ext cx="5257800"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182880" bIns="146304"/>
          <a:lstStyle/>
          <a:p>
            <a:pPr algn="l">
              <a:lnSpc>
                <a:spcPct val="105000"/>
              </a:lnSpc>
              <a:spcBef>
                <a:spcPts val="0"/>
              </a:spcBef>
              <a:spcAft>
                <a:spcPts val="900"/>
              </a:spcAft>
              <a:buNone/>
            </a:pPr>
            <a:r>
              <a:rPr sz="1800" b="1" i="0" u="none">
                <a:solidFill>
                  <a:srgbClr val="0B1F3A"/>
                </a:solidFill>
                <a:latin typeface="Georgia"/>
                <a:ea typeface="Georgia"/>
                <a:cs typeface="Georgia"/>
              </a:rPr>
              <a:t>Multiple mini interview</a:t>
            </a:r>
          </a:p>
          <a:p>
            <a:pPr algn="l">
              <a:lnSpc>
                <a:spcPct val="118000"/>
              </a:lnSpc>
              <a:spcBef>
                <a:spcPts val="0"/>
              </a:spcBef>
              <a:spcAft>
                <a:spcPts val="0"/>
              </a:spcAft>
              <a:buNone/>
            </a:pPr>
            <a:r>
              <a:rPr sz="1250" b="0" i="0" u="none">
                <a:solidFill>
                  <a:srgbClr val="3F4050"/>
                </a:solidFill>
                <a:latin typeface="Arial"/>
                <a:ea typeface="Arial"/>
                <a:cs typeface="Arial"/>
              </a:rPr>
              <a:t>A circuit of short stations, each a few minutes long and scored on its own. Most UK vet schools use this format, some use a panel interview, and one or two include a practical or observation task. A weak station does not sink the whole interview, which is why the format suits nervous students better than people expect.</a:t>
            </a:r>
          </a:p>
        </p:txBody>
      </p:sp>
      <p:sp>
        <p:nvSpPr>
          <p:cNvPr id="6" name="Rounded Rectangle 5"/>
          <p:cNvSpPr/>
          <p:nvPr/>
        </p:nvSpPr>
        <p:spPr>
          <a:xfrm>
            <a:off x="6245352" y="1783080"/>
            <a:ext cx="5257800"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182880" bIns="146304"/>
          <a:lstStyle/>
          <a:p>
            <a:pPr algn="l">
              <a:lnSpc>
                <a:spcPct val="105000"/>
              </a:lnSpc>
              <a:spcBef>
                <a:spcPts val="0"/>
              </a:spcBef>
              <a:spcAft>
                <a:spcPts val="900"/>
              </a:spcAft>
              <a:buNone/>
            </a:pPr>
            <a:r>
              <a:rPr sz="1800" b="1" i="0" u="none">
                <a:solidFill>
                  <a:srgbClr val="0B1F3A"/>
                </a:solidFill>
                <a:latin typeface="Georgia"/>
                <a:ea typeface="Georgia"/>
                <a:cs typeface="Georgia"/>
              </a:rPr>
              <a:t>What they ask about</a:t>
            </a:r>
          </a:p>
          <a:p>
            <a:pPr algn="l">
              <a:lnSpc>
                <a:spcPct val="118000"/>
              </a:lnSpc>
              <a:spcBef>
                <a:spcPts val="0"/>
              </a:spcBef>
              <a:spcAft>
                <a:spcPts val="0"/>
              </a:spcAft>
              <a:buNone/>
            </a:pPr>
            <a:r>
              <a:rPr sz="1250" b="0" i="0" u="none">
                <a:solidFill>
                  <a:srgbClr val="3F4050"/>
                </a:solidFill>
                <a:latin typeface="Arial"/>
                <a:ea typeface="Arial"/>
                <a:cs typeface="Arial"/>
              </a:rPr>
              <a:t>Motivation for the profession rather than for animals, what the student saw on placement and what it made them think, animal welfare and ethics, teamwork and communication, and some honest awareness of what the job is like, including the parts that are hard.</a:t>
            </a:r>
          </a:p>
        </p:txBody>
      </p:sp>
      <p:sp>
        <p:nvSpPr>
          <p:cNvPr id="7" name="TextBox 6"/>
          <p:cNvSpPr txBox="1"/>
          <p:nvPr/>
        </p:nvSpPr>
        <p:spPr>
          <a:xfrm>
            <a:off x="685800" y="4224528"/>
            <a:ext cx="10820095" cy="1188720"/>
          </a:xfrm>
          <a:prstGeom prst="rect">
            <a:avLst/>
          </a:prstGeom>
          <a:noFill/>
        </p:spPr>
        <p:txBody>
          <a:bodyPr wrap="square" lIns="0" rIns="0" tIns="0" bIns="0">
            <a:spAutoFit/>
          </a:bodyPr>
          <a:lstStyle/>
          <a:p>
            <a:pPr algn="l" marL="237744" indent="-237744">
              <a:lnSpc>
                <a:spcPct val="114000"/>
              </a:lnSpc>
              <a:spcBef>
                <a:spcPts val="0"/>
              </a:spcBef>
              <a:spcAft>
                <a:spcPts val="700"/>
              </a:spcAft>
              <a:buClr>
                <a:srgbClr val="0E7C7B"/>
              </a:buClr>
              <a:buFont typeface="Arial"/>
              <a:buChar char="•"/>
            </a:pPr>
            <a:r>
              <a:rPr sz="1350" b="0" i="0" u="none">
                <a:solidFill>
                  <a:srgbClr val="3F4050"/>
                </a:solidFill>
                <a:latin typeface="Arial"/>
                <a:ea typeface="Arial"/>
                <a:cs typeface="Arial"/>
              </a:rPr>
              <a:t>The placement diary is the raw material for most of the interview. A student who kept notes has something specific to say about a decision they watched being made. A student who did the weeks and wrote nothing down usually does not.</a:t>
            </a:r>
          </a:p>
          <a:p>
            <a:pPr algn="l" marL="237744" indent="-237744">
              <a:lnSpc>
                <a:spcPct val="114000"/>
              </a:lnSpc>
              <a:spcBef>
                <a:spcPts val="0"/>
              </a:spcBef>
              <a:spcAft>
                <a:spcPts val="700"/>
              </a:spcAft>
              <a:buClr>
                <a:srgbClr val="0E7C7B"/>
              </a:buClr>
              <a:buFont typeface="Arial"/>
              <a:buChar char="•"/>
            </a:pPr>
            <a:r>
              <a:rPr sz="1350" b="0" i="0" u="none">
                <a:solidFill>
                  <a:srgbClr val="3F4050"/>
                </a:solidFill>
                <a:latin typeface="Arial"/>
                <a:ea typeface="Arial"/>
                <a:cs typeface="Arial"/>
              </a:rPr>
              <a:t>Interviewers know the job is difficult and would rather hear an honest account than an idealised one. "I have always loved animals" is the weakest answer in the room, and every panel hears it several times a day.</a:t>
            </a:r>
          </a:p>
        </p:txBody>
      </p:sp>
      <p:sp>
        <p:nvSpPr>
          <p:cNvPr id="8" name="Rounded Rectangle 7"/>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Questions and ethics:  </a:t>
            </a:r>
            <a:r>
              <a:rPr sz="1150" b="1" i="0" u="sng">
                <a:solidFill>
                  <a:srgbClr val="0E7C7B"/>
                </a:solidFill>
                <a:latin typeface="Arial"/>
                <a:ea typeface="Arial"/>
                <a:cs typeface="Arial"/>
                <a:hlinkClick r:id="rId2"/>
              </a:rPr>
              <a:t>Practice interview questions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Animal welfare and ethics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BIG ONE</a:t>
            </a:r>
          </a:p>
          <a:p>
            <a:pPr algn="l">
              <a:lnSpc>
                <a:spcPct val="100000"/>
              </a:lnSpc>
              <a:spcBef>
                <a:spcPts val="0"/>
              </a:spcBef>
              <a:spcAft>
                <a:spcPts val="0"/>
              </a:spcAft>
              <a:buNone/>
            </a:pPr>
            <a:r>
              <a:rPr sz="2700" b="1" i="0" u="none">
                <a:solidFill>
                  <a:srgbClr val="FFFFFF"/>
                </a:solidFill>
                <a:latin typeface="Georgia"/>
                <a:ea typeface="Georgia"/>
                <a:cs typeface="Georgia"/>
              </a:rPr>
              <a:t>Work experience, and the weeks expectation</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700"/>
              </a:spcAft>
              <a:buClr>
                <a:srgbClr val="0E7C7B"/>
              </a:buClr>
              <a:buFont typeface="Arial"/>
              <a:buChar char="•"/>
            </a:pPr>
            <a:r>
              <a:rPr sz="1350" b="1" i="0" u="none">
                <a:solidFill>
                  <a:srgbClr val="0B1F3A"/>
                </a:solidFill>
                <a:latin typeface="Arial"/>
                <a:ea typeface="Arial"/>
                <a:cs typeface="Arial"/>
              </a:rPr>
              <a:t>Schools publish an expectation in weeks, and it is scored. </a:t>
            </a:r>
            <a:r>
              <a:rPr sz="1350" b="0" i="0" u="none">
                <a:solidFill>
                  <a:srgbClr val="3F4050"/>
                </a:solidFill>
                <a:latin typeface="Arial"/>
                <a:ea typeface="Arial"/>
                <a:cs typeface="Arial"/>
              </a:rPr>
              <a:t>This is an entry requirement, not supporting evidence. The number varies by school and several have reduced or relaxed it in recent years, so check each school's current published figure rather than a number a friend quotes.</a:t>
            </a:r>
          </a:p>
          <a:p>
            <a:pPr marL="237744" indent="-237744">
              <a:lnSpc>
                <a:spcPct val="114000"/>
              </a:lnSpc>
              <a:spcBef>
                <a:spcPts val="0"/>
              </a:spcBef>
              <a:spcAft>
                <a:spcPts val="700"/>
              </a:spcAft>
              <a:buClr>
                <a:srgbClr val="0E7C7B"/>
              </a:buClr>
              <a:buFont typeface="Arial"/>
              <a:buChar char="•"/>
            </a:pPr>
            <a:r>
              <a:rPr sz="1350" b="1" i="0" u="none">
                <a:solidFill>
                  <a:srgbClr val="0B1F3A"/>
                </a:solidFill>
                <a:latin typeface="Arial"/>
                <a:ea typeface="Arial"/>
                <a:cs typeface="Arial"/>
              </a:rPr>
              <a:t>Breadth matters as much as length. </a:t>
            </a:r>
            <a:r>
              <a:rPr sz="1350" b="0" i="0" u="none">
                <a:solidFill>
                  <a:srgbClr val="3F4050"/>
                </a:solidFill>
                <a:latin typeface="Arial"/>
                <a:ea typeface="Arial"/>
                <a:cs typeface="Arial"/>
              </a:rPr>
              <a:t>The usual expectation is a spread: small animal or companion practice, farm or livestock work, and equine. A student with six weeks all in one small animal practice has a weaker record than one with three weeks spread across three settings.</a:t>
            </a:r>
          </a:p>
          <a:p>
            <a:pPr marL="237744" indent="-237744">
              <a:lnSpc>
                <a:spcPct val="114000"/>
              </a:lnSpc>
              <a:spcBef>
                <a:spcPts val="0"/>
              </a:spcBef>
              <a:spcAft>
                <a:spcPts val="700"/>
              </a:spcAft>
              <a:buClr>
                <a:srgbClr val="0E7C7B"/>
              </a:buClr>
              <a:buFont typeface="Arial"/>
              <a:buChar char="•"/>
            </a:pPr>
            <a:r>
              <a:rPr sz="1350" b="1" i="0" u="none">
                <a:solidFill>
                  <a:srgbClr val="0B1F3A"/>
                </a:solidFill>
                <a:latin typeface="Arial"/>
                <a:ea typeface="Arial"/>
                <a:cs typeface="Arial"/>
              </a:rPr>
              <a:t>Non veterinary animal handling counts, and it is far easier to arrange. </a:t>
            </a:r>
            <a:r>
              <a:rPr sz="1350" b="0" i="0" u="none">
                <a:solidFill>
                  <a:srgbClr val="3F4050"/>
                </a:solidFill>
                <a:latin typeface="Arial"/>
                <a:ea typeface="Arial"/>
                <a:cs typeface="Arial"/>
              </a:rPr>
              <a:t>Kennels, catteries, stables, a working farm, a rescue centre, lambing. A student who cannot find a vet practice can start here and add the veterinary weeks later.</a:t>
            </a:r>
          </a:p>
          <a:p>
            <a:pPr marL="237744" indent="-237744">
              <a:lnSpc>
                <a:spcPct val="114000"/>
              </a:lnSpc>
              <a:spcBef>
                <a:spcPts val="0"/>
              </a:spcBef>
              <a:spcAft>
                <a:spcPts val="700"/>
              </a:spcAft>
              <a:buClr>
                <a:srgbClr val="0E7C7B"/>
              </a:buClr>
              <a:buFont typeface="Arial"/>
              <a:buChar char="•"/>
            </a:pPr>
            <a:r>
              <a:rPr sz="1350" b="1" i="0" u="none">
                <a:solidFill>
                  <a:srgbClr val="0B1F3A"/>
                </a:solidFill>
                <a:latin typeface="Arial"/>
                <a:ea typeface="Arial"/>
                <a:cs typeface="Arial"/>
              </a:rPr>
              <a:t>Start in Year 12 and expect to be refused. </a:t>
            </a:r>
            <a:r>
              <a:rPr sz="1350" b="0" i="0" u="none">
                <a:solidFill>
                  <a:srgbClr val="3F4050"/>
                </a:solidFill>
                <a:latin typeface="Arial"/>
                <a:ea typeface="Arial"/>
                <a:cs typeface="Arial"/>
              </a:rPr>
              <a:t>Practices have insurance, health and safety and client consent to think about, and many set a minimum age of sixteen or eighteen for particular settings. Refusals are normal and they are not about your child.</a:t>
            </a:r>
          </a:p>
          <a:p>
            <a:pPr marL="237744" indent="-237744">
              <a:lnSpc>
                <a:spcPct val="114000"/>
              </a:lnSpc>
              <a:spcBef>
                <a:spcPts val="0"/>
              </a:spcBef>
              <a:spcAft>
                <a:spcPts val="700"/>
              </a:spcAft>
              <a:buClr>
                <a:srgbClr val="0E7C7B"/>
              </a:buClr>
              <a:buFont typeface="Arial"/>
              <a:buChar char="•"/>
            </a:pPr>
            <a:r>
              <a:rPr sz="1350" b="1" i="0" u="none">
                <a:solidFill>
                  <a:srgbClr val="0B1F3A"/>
                </a:solidFill>
                <a:latin typeface="Arial"/>
                <a:ea typeface="Arial"/>
                <a:cs typeface="Arial"/>
              </a:rPr>
              <a:t>Farm and equine are the hard ones to arrange from a town. </a:t>
            </a:r>
            <a:r>
              <a:rPr sz="1350" b="0" i="0" u="none">
                <a:solidFill>
                  <a:srgbClr val="3F4050"/>
                </a:solidFill>
                <a:latin typeface="Arial"/>
                <a:ea typeface="Arial"/>
                <a:cs typeface="Arial"/>
              </a:rPr>
              <a:t>Start with those, not with the small animal practice down the road, because that is the one that will still be available in six months.</a:t>
            </a:r>
          </a:p>
          <a:p>
            <a:pPr marL="237744" indent="-237744">
              <a:lnSpc>
                <a:spcPct val="114000"/>
              </a:lnSpc>
              <a:spcBef>
                <a:spcPts val="0"/>
              </a:spcBef>
              <a:spcAft>
                <a:spcPts val="700"/>
              </a:spcAft>
              <a:buClr>
                <a:srgbClr val="0E7C7B"/>
              </a:buClr>
              <a:buFont typeface="Arial"/>
              <a:buChar char="•"/>
            </a:pPr>
            <a:r>
              <a:rPr sz="1350" b="1" i="0" u="none">
                <a:solidFill>
                  <a:srgbClr val="0B1F3A"/>
                </a:solidFill>
                <a:latin typeface="Arial"/>
                <a:ea typeface="Arial"/>
                <a:cs typeface="Arial"/>
              </a:rPr>
              <a:t>Keep a diary from day one. </a:t>
            </a:r>
            <a:r>
              <a:rPr sz="1350" b="0" i="0" u="none">
                <a:solidFill>
                  <a:srgbClr val="3F4050"/>
                </a:solidFill>
                <a:latin typeface="Arial"/>
                <a:ea typeface="Arial"/>
                <a:cs typeface="Arial"/>
              </a:rPr>
              <a:t>A few lines after each day: what happened, what was decided, what it made them think. The personal statement, the supplementary forms and most of the interview are built from it.</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How to build the weeks:  </a:t>
            </a:r>
            <a:r>
              <a:rPr sz="1150" b="1" i="0" u="sng">
                <a:solidFill>
                  <a:srgbClr val="0E7C7B"/>
                </a:solidFill>
                <a:latin typeface="Arial"/>
                <a:ea typeface="Arial"/>
                <a:cs typeface="Arial"/>
                <a:hlinkClick r:id="rId2"/>
              </a:rPr>
              <a:t>Vet work experience guide</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The vet school application, step by step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YOUR PART</a:t>
            </a:r>
          </a:p>
          <a:p>
            <a:pPr algn="l">
              <a:lnSpc>
                <a:spcPct val="100000"/>
              </a:lnSpc>
              <a:spcBef>
                <a:spcPts val="0"/>
              </a:spcBef>
              <a:spcAft>
                <a:spcPts val="0"/>
              </a:spcAft>
              <a:buNone/>
            </a:pPr>
            <a:r>
              <a:rPr sz="2700" b="1" i="0" u="none">
                <a:solidFill>
                  <a:srgbClr val="FFFFFF"/>
                </a:solidFill>
                <a:latin typeface="Georgia"/>
                <a:ea typeface="Georgia"/>
                <a:cs typeface="Georgia"/>
              </a:rPr>
              <a:t>How you can genuinely help at home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Be honest about the driving, and then own it. </a:t>
            </a:r>
            <a:r>
              <a:rPr sz="1400" b="0" i="0" u="none">
                <a:solidFill>
                  <a:srgbClr val="3F4050"/>
                </a:solidFill>
                <a:latin typeface="Arial"/>
                <a:ea typeface="Arial"/>
                <a:cs typeface="Arial"/>
              </a:rPr>
              <a:t>Farm and equine placements are rarely reachable by bus and often start before six in the morning. This is the single most useful thing a household can offer a veterinary applicant, and it is worth agreeing who does it before the placements are booked.</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Help make the first approach, then hand it over. </a:t>
            </a:r>
            <a:r>
              <a:rPr sz="1400" b="0" i="0" u="none">
                <a:solidFill>
                  <a:srgbClr val="3F4050"/>
                </a:solidFill>
                <a:latin typeface="Arial"/>
                <a:ea typeface="Arial"/>
                <a:cs typeface="Arial"/>
              </a:rPr>
              <a:t>Drafting the first email and sitting in the room for the first phone call is fair help for someone who has never rung a stranger to ask a favour. The next fifteen are theirs.</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Ask open questions and then be quiet. </a:t>
            </a:r>
            <a:r>
              <a:rPr sz="1400" b="0" i="0" u="none">
                <a:solidFill>
                  <a:srgbClr val="3F4050"/>
                </a:solidFill>
                <a:latin typeface="Arial"/>
                <a:ea typeface="Arial"/>
                <a:cs typeface="Arial"/>
              </a:rPr>
              <a:t>"What did you see today that surprised you?" is worth more than any amount of advice. It is also interview practice without either of you calling it that.</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Ask about the hard days too. </a:t>
            </a:r>
            <a:r>
              <a:rPr sz="1400" b="0" i="0" u="none">
                <a:solidFill>
                  <a:srgbClr val="3F4050"/>
                </a:solidFill>
                <a:latin typeface="Arial"/>
                <a:ea typeface="Arial"/>
                <a:cs typeface="Arial"/>
              </a:rPr>
              <a:t>Students are asked at interview about euthanasia, about cost and about owners who cannot pay. A student who has talked about a difficult day at the kitchen table answers those questions far better than one who has not.</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Read the application once, for sense and spelling. </a:t>
            </a:r>
            <a:r>
              <a:rPr sz="1400" b="0" i="0" u="none">
                <a:solidFill>
                  <a:srgbClr val="3F4050"/>
                </a:solidFill>
                <a:latin typeface="Arial"/>
                <a:ea typeface="Arial"/>
                <a:cs typeface="Arial"/>
              </a:rPr>
              <a:t>Do not rewrite it. Admissions tutors read thousands and can tell when a forty year old wrote it.</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Have the back up conversation early, </a:t>
            </a:r>
            <a:r>
              <a:rPr sz="1400" b="0" i="0" u="none">
                <a:solidFill>
                  <a:srgbClr val="3F4050"/>
                </a:solidFill>
                <a:latin typeface="Arial"/>
                <a:ea typeface="Arial"/>
                <a:cs typeface="Arial"/>
              </a:rPr>
              <a:t>while it is still calm and hypothetical. It is much harder to start on results day.</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 parents:  </a:t>
            </a:r>
            <a:r>
              <a:rPr sz="1150" b="1" i="0" u="sng">
                <a:solidFill>
                  <a:srgbClr val="0E7C7B"/>
                </a:solidFill>
                <a:latin typeface="Arial"/>
                <a:ea typeface="Arial"/>
                <a:cs typeface="Arial"/>
                <a:hlinkClick r:id="rId2"/>
              </a:rPr>
              <a:t>The parents' hub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YOUR PART</a:t>
            </a:r>
          </a:p>
          <a:p>
            <a:pPr algn="l">
              <a:lnSpc>
                <a:spcPct val="100000"/>
              </a:lnSpc>
              <a:spcBef>
                <a:spcPts val="0"/>
              </a:spcBef>
              <a:spcAft>
                <a:spcPts val="0"/>
              </a:spcAft>
              <a:buNone/>
            </a:pPr>
            <a:r>
              <a:rPr sz="2700" b="1" i="0" u="none">
                <a:solidFill>
                  <a:srgbClr val="FFFFFF"/>
                </a:solidFill>
                <a:latin typeface="Georgia"/>
                <a:ea typeface="Georgia"/>
                <a:cs typeface="Georgia"/>
              </a:rPr>
              <a:t>What to avoid</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Leaving work experience until Year 13. This is the one that costs students a place, because the weeks cannot be made up in the autumn term.</a:t>
            </a:r>
          </a:p>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Doing every week in the same small animal practice. It is the comfortable option and it fails the breadth expectation at most schools.</a:t>
            </a:r>
          </a:p>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Paying for an expensive overseas animal placement. Schools ask for experience relevant to UK veterinary practice, and a fortnight on a farm in the next county is worth more than a fortnight with elephants.</a:t>
            </a:r>
          </a:p>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Letting the diary go unwritten. Weeks with no notes are weeks the student cannot use in a statement, a supplementary form or an interview.</a:t>
            </a:r>
          </a:p>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Writing or heavily editing the personal statement. It is checked, it is obvious, and it puts the application at risk.</a:t>
            </a:r>
          </a:p>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Contacting practices or admissions offices on your child's behalf after the first approach. Interviewers ask how placements were arranged.</a:t>
            </a:r>
          </a:p>
          <a:p>
            <a:pPr algn="l" marL="237744" indent="-237744">
              <a:lnSpc>
                <a:spcPct val="114000"/>
              </a:lnSpc>
              <a:spcBef>
                <a:spcPts val="0"/>
              </a:spcBef>
              <a:spcAft>
                <a:spcPts val="900"/>
              </a:spcAft>
              <a:buClr>
                <a:srgbClr val="0E7C7B"/>
              </a:buClr>
              <a:buFont typeface="Arial"/>
              <a:buChar char="•"/>
            </a:pPr>
            <a:r>
              <a:rPr sz="1350" b="0" i="0" u="none">
                <a:solidFill>
                  <a:srgbClr val="3F4050"/>
                </a:solidFill>
                <a:latin typeface="Arial"/>
                <a:ea typeface="Arial"/>
                <a:cs typeface="Arial"/>
              </a:rPr>
              <a:t>Making veterinary medicine the only acceptable outcome. This is the one that does lasting harm, and students carry it into the interview room where it is visible.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CLEARING THE AIR</a:t>
            </a:r>
          </a:p>
          <a:p>
            <a:pPr algn="l">
              <a:lnSpc>
                <a:spcPct val="100000"/>
              </a:lnSpc>
              <a:spcBef>
                <a:spcPts val="0"/>
              </a:spcBef>
              <a:spcAft>
                <a:spcPts val="0"/>
              </a:spcAft>
              <a:buNone/>
            </a:pPr>
            <a:r>
              <a:rPr sz="2700" b="1" i="0" u="none">
                <a:solidFill>
                  <a:srgbClr val="FFFFFF"/>
                </a:solidFill>
                <a:latin typeface="Georgia"/>
                <a:ea typeface="Georgia"/>
                <a:cs typeface="Georgia"/>
              </a:rPr>
              <a:t>Common myths</a:t>
            </a:r>
          </a:p>
        </p:txBody>
      </p:sp>
      <p:sp>
        <p:nvSpPr>
          <p:cNvPr id="5" name="TextBox 4"/>
          <p:cNvSpPr txBox="1"/>
          <p:nvPr/>
        </p:nvSpPr>
        <p:spPr>
          <a:xfrm>
            <a:off x="685800" y="1783080"/>
            <a:ext cx="5257800" cy="3977639"/>
          </a:xfrm>
          <a:prstGeom prst="rect">
            <a:avLst/>
          </a:prstGeom>
          <a:noFill/>
        </p:spPr>
        <p:txBody>
          <a:bodyPr wrap="square" lIns="0" rIns="0" tIns="0" bIns="0">
            <a:spAutoFit/>
          </a:bodyPr>
          <a:lstStyle/>
          <a:p>
            <a:pPr>
              <a:lnSpc>
                <a:spcPct val="112000"/>
              </a:lnSpc>
              <a:spcBef>
                <a:spcPts val="0"/>
              </a:spcBef>
              <a:spcAft>
                <a:spcPts val="300"/>
              </a:spcAft>
              <a:buNone/>
            </a:pPr>
            <a:r>
              <a:rPr sz="1500" b="1" i="0" u="none">
                <a:solidFill>
                  <a:srgbClr val="C8922A"/>
                </a:solidFill>
                <a:latin typeface="Arial"/>
                <a:ea typeface="Arial"/>
                <a:cs typeface="Arial"/>
              </a:rPr>
              <a:t>Myth: </a:t>
            </a:r>
            <a:r>
              <a:rPr sz="1500" b="1" i="0" u="none">
                <a:solidFill>
                  <a:srgbClr val="0B1F3A"/>
                </a:solidFill>
                <a:latin typeface="Arial"/>
                <a:ea typeface="Arial"/>
                <a:cs typeface="Arial"/>
              </a:rPr>
              <a:t>You have to sit the UCAT for veterinary medicine.</a:t>
            </a:r>
          </a:p>
          <a:p>
            <a:pPr>
              <a:lnSpc>
                <a:spcPct val="118000"/>
              </a:lnSpc>
              <a:spcBef>
                <a:spcPts val="0"/>
              </a:spcBef>
              <a:spcAft>
                <a:spcPts val="2600"/>
              </a:spcAft>
              <a:buNone/>
            </a:pPr>
            <a:r>
              <a:rPr sz="1400" b="1" i="0" u="none">
                <a:solidFill>
                  <a:srgbClr val="0E7C7B"/>
                </a:solidFill>
                <a:latin typeface="Arial"/>
                <a:ea typeface="Arial"/>
                <a:cs typeface="Arial"/>
              </a:rPr>
              <a:t>Reality: </a:t>
            </a:r>
            <a:r>
              <a:rPr sz="1400" b="0" i="0" u="none">
                <a:solidFill>
                  <a:srgbClr val="3F4050"/>
                </a:solidFill>
                <a:latin typeface="Arial"/>
                <a:ea typeface="Arial"/>
                <a:cs typeface="Arial"/>
              </a:rPr>
              <a:t>No UK vet school uses the UCAT or any other admissions test. A student applying for veterinary medicine alone does not sit one.</a:t>
            </a:r>
          </a:p>
          <a:p>
            <a:pPr>
              <a:lnSpc>
                <a:spcPct val="112000"/>
              </a:lnSpc>
              <a:spcBef>
                <a:spcPts val="0"/>
              </a:spcBef>
              <a:spcAft>
                <a:spcPts val="300"/>
              </a:spcAft>
              <a:buNone/>
            </a:pPr>
            <a:r>
              <a:rPr sz="1500" b="1" i="0" u="none">
                <a:solidFill>
                  <a:srgbClr val="C8922A"/>
                </a:solidFill>
                <a:latin typeface="Arial"/>
                <a:ea typeface="Arial"/>
                <a:cs typeface="Arial"/>
              </a:rPr>
              <a:t>Myth: </a:t>
            </a:r>
            <a:r>
              <a:rPr sz="1500" b="1" i="0" u="none">
                <a:solidFill>
                  <a:srgbClr val="0B1F3A"/>
                </a:solidFill>
                <a:latin typeface="Arial"/>
                <a:ea typeface="Arial"/>
                <a:cs typeface="Arial"/>
              </a:rPr>
              <a:t>You need to have grown up on a farm.</a:t>
            </a:r>
          </a:p>
          <a:p>
            <a:pPr>
              <a:lnSpc>
                <a:spcPct val="118000"/>
              </a:lnSpc>
              <a:spcBef>
                <a:spcPts val="0"/>
              </a:spcBef>
              <a:spcAft>
                <a:spcPts val="2600"/>
              </a:spcAft>
              <a:buNone/>
            </a:pPr>
            <a:r>
              <a:rPr sz="1400" b="1" i="0" u="none">
                <a:solidFill>
                  <a:srgbClr val="0E7C7B"/>
                </a:solidFill>
                <a:latin typeface="Arial"/>
                <a:ea typeface="Arial"/>
                <a:cs typeface="Arial"/>
              </a:rPr>
              <a:t>Reality: </a:t>
            </a:r>
            <a:r>
              <a:rPr sz="1400" b="0" i="0" u="none">
                <a:solidFill>
                  <a:srgbClr val="3F4050"/>
                </a:solidFill>
                <a:latin typeface="Arial"/>
                <a:ea typeface="Arial"/>
                <a:cs typeface="Arial"/>
              </a:rPr>
              <a:t>Schools expect a student to have sought out farm experience, not to have been born into it. They know arranging it from a town is harder.</a:t>
            </a:r>
          </a:p>
          <a:p>
            <a:pPr>
              <a:lnSpc>
                <a:spcPct val="112000"/>
              </a:lnSpc>
              <a:spcBef>
                <a:spcPts val="0"/>
              </a:spcBef>
              <a:spcAft>
                <a:spcPts val="300"/>
              </a:spcAft>
              <a:buNone/>
            </a:pPr>
            <a:r>
              <a:rPr sz="1500" b="1" i="0" u="none">
                <a:solidFill>
                  <a:srgbClr val="C8922A"/>
                </a:solidFill>
                <a:latin typeface="Arial"/>
                <a:ea typeface="Arial"/>
                <a:cs typeface="Arial"/>
              </a:rPr>
              <a:t>Myth: </a:t>
            </a:r>
            <a:r>
              <a:rPr sz="1500" b="1" i="0" u="none">
                <a:solidFill>
                  <a:srgbClr val="0B1F3A"/>
                </a:solidFill>
                <a:latin typeface="Arial"/>
                <a:ea typeface="Arial"/>
                <a:cs typeface="Arial"/>
              </a:rPr>
              <a:t>Loving animals is the main thing.</a:t>
            </a:r>
          </a:p>
          <a:p>
            <a:pPr>
              <a:lnSpc>
                <a:spcPct val="118000"/>
              </a:lnSpc>
              <a:spcBef>
                <a:spcPts val="0"/>
              </a:spcBef>
              <a:spcAft>
                <a:spcPts val="2600"/>
              </a:spcAft>
              <a:buNone/>
            </a:pPr>
            <a:r>
              <a:rPr sz="1400" b="1" i="0" u="none">
                <a:solidFill>
                  <a:srgbClr val="0E7C7B"/>
                </a:solidFill>
                <a:latin typeface="Arial"/>
                <a:ea typeface="Arial"/>
                <a:cs typeface="Arial"/>
              </a:rPr>
              <a:t>Reality: </a:t>
            </a:r>
            <a:r>
              <a:rPr sz="1400" b="0" i="0" u="none">
                <a:solidFill>
                  <a:srgbClr val="3F4050"/>
                </a:solidFill>
                <a:latin typeface="Arial"/>
                <a:ea typeface="Arial"/>
                <a:cs typeface="Arial"/>
              </a:rPr>
              <a:t>It is the weakest interview answer there is. This is a clinical and scientific job that involves people, money and difficult decisions.</a:t>
            </a:r>
          </a:p>
        </p:txBody>
      </p:sp>
      <p:sp>
        <p:nvSpPr>
          <p:cNvPr id="6" name="TextBox 5"/>
          <p:cNvSpPr txBox="1"/>
          <p:nvPr/>
        </p:nvSpPr>
        <p:spPr>
          <a:xfrm>
            <a:off x="6245352" y="1783080"/>
            <a:ext cx="5257800" cy="3977639"/>
          </a:xfrm>
          <a:prstGeom prst="rect">
            <a:avLst/>
          </a:prstGeom>
          <a:noFill/>
        </p:spPr>
        <p:txBody>
          <a:bodyPr wrap="square" lIns="0" rIns="0" tIns="0" bIns="0">
            <a:spAutoFit/>
          </a:bodyPr>
          <a:lstStyle/>
          <a:p>
            <a:pPr>
              <a:lnSpc>
                <a:spcPct val="112000"/>
              </a:lnSpc>
              <a:spcBef>
                <a:spcPts val="0"/>
              </a:spcBef>
              <a:spcAft>
                <a:spcPts val="300"/>
              </a:spcAft>
              <a:buNone/>
            </a:pPr>
            <a:r>
              <a:rPr sz="1500" b="1" i="0" u="none">
                <a:solidFill>
                  <a:srgbClr val="C8922A"/>
                </a:solidFill>
                <a:latin typeface="Arial"/>
                <a:ea typeface="Arial"/>
                <a:cs typeface="Arial"/>
              </a:rPr>
              <a:t>Myth: </a:t>
            </a:r>
            <a:r>
              <a:rPr sz="1500" b="1" i="0" u="none">
                <a:solidFill>
                  <a:srgbClr val="0B1F3A"/>
                </a:solidFill>
                <a:latin typeface="Arial"/>
                <a:ea typeface="Arial"/>
                <a:cs typeface="Arial"/>
              </a:rPr>
              <a:t>Veterinary medicine is easier to get into than medicine.</a:t>
            </a:r>
          </a:p>
          <a:p>
            <a:pPr>
              <a:lnSpc>
                <a:spcPct val="118000"/>
              </a:lnSpc>
              <a:spcBef>
                <a:spcPts val="0"/>
              </a:spcBef>
              <a:spcAft>
                <a:spcPts val="2600"/>
              </a:spcAft>
              <a:buNone/>
            </a:pPr>
            <a:r>
              <a:rPr sz="1400" b="1" i="0" u="none">
                <a:solidFill>
                  <a:srgbClr val="0E7C7B"/>
                </a:solidFill>
                <a:latin typeface="Arial"/>
                <a:ea typeface="Arial"/>
                <a:cs typeface="Arial"/>
              </a:rPr>
              <a:t>Reality: </a:t>
            </a:r>
            <a:r>
              <a:rPr sz="1400" b="0" i="0" u="none">
                <a:solidFill>
                  <a:srgbClr val="3F4050"/>
                </a:solidFill>
                <a:latin typeface="Arial"/>
                <a:ea typeface="Arial"/>
                <a:cs typeface="Arial"/>
              </a:rPr>
              <a:t>There are around eleven UK vet schools against roughly forty medical schools, and the grade requirements are comparable.</a:t>
            </a:r>
          </a:p>
          <a:p>
            <a:pPr>
              <a:lnSpc>
                <a:spcPct val="112000"/>
              </a:lnSpc>
              <a:spcBef>
                <a:spcPts val="0"/>
              </a:spcBef>
              <a:spcAft>
                <a:spcPts val="300"/>
              </a:spcAft>
              <a:buNone/>
            </a:pPr>
            <a:r>
              <a:rPr sz="1500" b="1" i="0" u="none">
                <a:solidFill>
                  <a:srgbClr val="C8922A"/>
                </a:solidFill>
                <a:latin typeface="Arial"/>
                <a:ea typeface="Arial"/>
                <a:cs typeface="Arial"/>
              </a:rPr>
              <a:t>Myth: </a:t>
            </a:r>
            <a:r>
              <a:rPr sz="1500" b="1" i="0" u="none">
                <a:solidFill>
                  <a:srgbClr val="0B1F3A"/>
                </a:solidFill>
                <a:latin typeface="Arial"/>
                <a:ea typeface="Arial"/>
                <a:cs typeface="Arial"/>
              </a:rPr>
              <a:t>An expensive overseas placement makes an application stand out.</a:t>
            </a:r>
          </a:p>
          <a:p>
            <a:pPr>
              <a:lnSpc>
                <a:spcPct val="118000"/>
              </a:lnSpc>
              <a:spcBef>
                <a:spcPts val="0"/>
              </a:spcBef>
              <a:spcAft>
                <a:spcPts val="2600"/>
              </a:spcAft>
              <a:buNone/>
            </a:pPr>
            <a:r>
              <a:rPr sz="1400" b="1" i="0" u="none">
                <a:solidFill>
                  <a:srgbClr val="0E7C7B"/>
                </a:solidFill>
                <a:latin typeface="Arial"/>
                <a:ea typeface="Arial"/>
                <a:cs typeface="Arial"/>
              </a:rPr>
              <a:t>Reality: </a:t>
            </a:r>
            <a:r>
              <a:rPr sz="1400" b="0" i="0" u="none">
                <a:solidFill>
                  <a:srgbClr val="3F4050"/>
                </a:solidFill>
                <a:latin typeface="Arial"/>
                <a:ea typeface="Arial"/>
                <a:cs typeface="Arial"/>
              </a:rPr>
              <a:t>Relevant UK experience and a thoughtful diary do. What a placement cost is not scored anywhere.</a:t>
            </a:r>
          </a:p>
          <a:p>
            <a:pPr>
              <a:lnSpc>
                <a:spcPct val="112000"/>
              </a:lnSpc>
              <a:spcBef>
                <a:spcPts val="0"/>
              </a:spcBef>
              <a:spcAft>
                <a:spcPts val="300"/>
              </a:spcAft>
              <a:buNone/>
            </a:pPr>
            <a:r>
              <a:rPr sz="1500" b="1" i="0" u="none">
                <a:solidFill>
                  <a:srgbClr val="C8922A"/>
                </a:solidFill>
                <a:latin typeface="Arial"/>
                <a:ea typeface="Arial"/>
                <a:cs typeface="Arial"/>
              </a:rPr>
              <a:t>Myth: </a:t>
            </a:r>
            <a:r>
              <a:rPr sz="1500" b="1" i="0" u="none">
                <a:solidFill>
                  <a:srgbClr val="0B1F3A"/>
                </a:solidFill>
                <a:latin typeface="Arial"/>
                <a:ea typeface="Arial"/>
                <a:cs typeface="Arial"/>
              </a:rPr>
              <a:t>A resit ends it.</a:t>
            </a:r>
          </a:p>
          <a:p>
            <a:pPr>
              <a:lnSpc>
                <a:spcPct val="118000"/>
              </a:lnSpc>
              <a:spcBef>
                <a:spcPts val="0"/>
              </a:spcBef>
              <a:spcAft>
                <a:spcPts val="2600"/>
              </a:spcAft>
              <a:buNone/>
            </a:pPr>
            <a:r>
              <a:rPr sz="1400" b="1" i="0" u="none">
                <a:solidFill>
                  <a:srgbClr val="0E7C7B"/>
                </a:solidFill>
                <a:latin typeface="Arial"/>
                <a:ea typeface="Arial"/>
                <a:cs typeface="Arial"/>
              </a:rPr>
              <a:t>Reality: </a:t>
            </a:r>
            <a:r>
              <a:rPr sz="1400" b="0" i="0" u="none">
                <a:solidFill>
                  <a:srgbClr val="3F4050"/>
                </a:solidFill>
                <a:latin typeface="Arial"/>
                <a:ea typeface="Arial"/>
                <a:cs typeface="Arial"/>
              </a:rPr>
              <a:t>Some schools accept resits, usually with conditions. It narrows the list, it does not close 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AUGUST</a:t>
            </a:r>
          </a:p>
          <a:p>
            <a:pPr algn="l">
              <a:lnSpc>
                <a:spcPct val="100000"/>
              </a:lnSpc>
              <a:spcBef>
                <a:spcPts val="0"/>
              </a:spcBef>
              <a:spcAft>
                <a:spcPts val="0"/>
              </a:spcAft>
              <a:buNone/>
            </a:pPr>
            <a:r>
              <a:rPr sz="2700" b="1" i="0" u="none">
                <a:solidFill>
                  <a:srgbClr val="FFFFFF"/>
                </a:solidFill>
                <a:latin typeface="Georgia"/>
                <a:ea typeface="Georgia"/>
                <a:cs typeface="Georgia"/>
              </a:rPr>
              <a:t>Results day</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Firm choice met. </a:t>
            </a:r>
            <a:r>
              <a:rPr sz="1500" b="0" i="0" u="none">
                <a:solidFill>
                  <a:srgbClr val="3F4050"/>
                </a:solidFill>
                <a:latin typeface="Arial"/>
                <a:ea typeface="Arial"/>
                <a:cs typeface="Arial"/>
              </a:rPr>
              <a:t>The place is confirmed, usually within hours of results going live, and often before the student reaches school.</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Grades narrowly missed. </a:t>
            </a:r>
            <a:r>
              <a:rPr sz="1500" b="0" i="0" u="none">
                <a:solidFill>
                  <a:srgbClr val="3F4050"/>
                </a:solidFill>
                <a:latin typeface="Arial"/>
                <a:ea typeface="Arial"/>
                <a:cs typeface="Arial"/>
              </a:rPr>
              <a:t>Schools sometimes still confirm the place. Wait for UCAS to update before ringing anyone, because the decision may already be on its way.</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Insurance choice. </a:t>
            </a:r>
            <a:r>
              <a:rPr sz="1500" b="0" i="0" u="none">
                <a:solidFill>
                  <a:srgbClr val="3F4050"/>
                </a:solidFill>
                <a:latin typeface="Arial"/>
                <a:ea typeface="Arial"/>
                <a:cs typeface="Arial"/>
              </a:rPr>
              <a:t>It only activates if the firm choice is not confirmed. Choosing an insurance the student would genuinely be happy with is the whole point of it.</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Clearing. </a:t>
            </a:r>
            <a:r>
              <a:rPr sz="1500" b="0" i="0" u="none">
                <a:solidFill>
                  <a:srgbClr val="3F4050"/>
                </a:solidFill>
                <a:latin typeface="Arial"/>
                <a:ea typeface="Arial"/>
                <a:cs typeface="Arial"/>
              </a:rPr>
              <a:t>Veterinary places in clearing are rare and unpredictable, and with so few schools there are very few of them. Treat any that appear as a bonus, never as a plan.</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On the day, the most useful adults in the building are the calm ones. </a:t>
            </a:r>
            <a:r>
              <a:rPr sz="1500" b="0" i="0" u="none">
                <a:solidFill>
                  <a:srgbClr val="3F4050"/>
                </a:solidFill>
                <a:latin typeface="Arial"/>
                <a:ea typeface="Arial"/>
                <a:cs typeface="Arial"/>
              </a:rPr>
              <a:t>A student who has missed by a grade needs somebody to sit with them for an hour before anybody starts making decisions.</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 parents:  </a:t>
            </a:r>
            <a:r>
              <a:rPr sz="1150" b="1" i="0" u="sng">
                <a:solidFill>
                  <a:srgbClr val="0E7C7B"/>
                </a:solidFill>
                <a:latin typeface="Arial"/>
                <a:ea typeface="Arial"/>
                <a:cs typeface="Arial"/>
                <a:hlinkClick r:id="rId2"/>
              </a:rPr>
              <a:t>Results day for parents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Clearing and gateway courses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HONEST SLIDE</a:t>
            </a:r>
          </a:p>
          <a:p>
            <a:pPr algn="l">
              <a:lnSpc>
                <a:spcPct val="100000"/>
              </a:lnSpc>
              <a:spcBef>
                <a:spcPts val="0"/>
              </a:spcBef>
              <a:spcAft>
                <a:spcPts val="0"/>
              </a:spcAft>
              <a:buNone/>
            </a:pPr>
            <a:r>
              <a:rPr sz="2700" b="1" i="0" u="none">
                <a:solidFill>
                  <a:srgbClr val="FFFFFF"/>
                </a:solidFill>
                <a:latin typeface="Georgia"/>
                <a:ea typeface="Georgia"/>
                <a:cs typeface="Georgia"/>
              </a:rPr>
              <a:t>What if it does not work out</a:t>
            </a:r>
          </a:p>
        </p:txBody>
      </p:sp>
      <p:sp>
        <p:nvSpPr>
          <p:cNvPr id="5" name="TextBox 4"/>
          <p:cNvSpPr txBox="1"/>
          <p:nvPr/>
        </p:nvSpPr>
        <p:spPr>
          <a:xfrm>
            <a:off x="685800" y="1783080"/>
            <a:ext cx="10820095" cy="333756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Reapplying is common and it works. </a:t>
            </a:r>
            <a:r>
              <a:rPr sz="1500" b="0" i="0" u="none">
                <a:solidFill>
                  <a:srgbClr val="3F4050"/>
                </a:solidFill>
                <a:latin typeface="Arial"/>
                <a:ea typeface="Arial"/>
                <a:cs typeface="Arial"/>
              </a:rPr>
              <a:t>A second application with achieved grades, another year of placement weeks and better chosen schools is a genuinely different application, not the same one again. A gap year adds exactly the thing this application is scored on.</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Gateway and foundation years, </a:t>
            </a:r>
            <a:r>
              <a:rPr sz="1500" b="0" i="0" u="none">
                <a:solidFill>
                  <a:srgbClr val="3F4050"/>
                </a:solidFill>
                <a:latin typeface="Arial"/>
                <a:ea typeface="Arial"/>
                <a:cs typeface="Arial"/>
              </a:rPr>
              <a:t>run by several schools with contextual criteria, leading to the same veterinary degree and the same registration.</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A related degree first, </a:t>
            </a:r>
            <a:r>
              <a:rPr sz="1500" b="0" i="0" u="none">
                <a:solidFill>
                  <a:srgbClr val="3F4050"/>
                </a:solidFill>
                <a:latin typeface="Arial"/>
                <a:ea typeface="Arial"/>
                <a:cs typeface="Arial"/>
              </a:rPr>
              <a:t>such as bioveterinary science, animal science or zoology, then an accelerated graduate programme or the standard course as a graduate.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A level resits, </a:t>
            </a:r>
            <a:r>
              <a:rPr sz="1500" b="0" i="0" u="none">
                <a:solidFill>
                  <a:srgbClr val="3F4050"/>
                </a:solidFill>
                <a:latin typeface="Arial"/>
                <a:ea typeface="Arial"/>
                <a:cs typeface="Arial"/>
              </a:rPr>
              <a:t>accepted by some schools with conditions. Check each school before committing to a year.</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Related careers worth a real look, not a consolation look: </a:t>
            </a:r>
            <a:r>
              <a:rPr sz="1500" b="0" i="0" u="none">
                <a:solidFill>
                  <a:srgbClr val="3F4050"/>
                </a:solidFill>
                <a:latin typeface="Arial"/>
                <a:ea typeface="Arial"/>
                <a:cs typeface="Arial"/>
              </a:rPr>
              <a:t>veterinary nursing, bioveterinary and animal science, agriculture, zoology, conservation, research and human healthcare. Veterinary nursing is a registered profession in its own right.</a:t>
            </a:r>
          </a:p>
        </p:txBody>
      </p:sp>
      <p:sp>
        <p:nvSpPr>
          <p:cNvPr id="6" name="TextBox 5"/>
          <p:cNvSpPr txBox="1"/>
          <p:nvPr/>
        </p:nvSpPr>
        <p:spPr>
          <a:xfrm>
            <a:off x="685800" y="5029200"/>
            <a:ext cx="10820095" cy="502920"/>
          </a:xfrm>
          <a:prstGeom prst="rect">
            <a:avLst/>
          </a:prstGeom>
          <a:noFill/>
        </p:spPr>
        <p:txBody>
          <a:bodyPr wrap="square" lIns="0" rIns="0" tIns="0" bIns="0">
            <a:spAutoFit/>
          </a:bodyPr>
          <a:lstStyle/>
          <a:p>
            <a:pPr algn="l">
              <a:lnSpc>
                <a:spcPct val="110000"/>
              </a:lnSpc>
              <a:spcBef>
                <a:spcPts val="0"/>
              </a:spcBef>
              <a:spcAft>
                <a:spcPts val="0"/>
              </a:spcAft>
              <a:buNone/>
            </a:pPr>
            <a:r>
              <a:rPr sz="1600" b="1" i="0" u="none">
                <a:solidFill>
                  <a:srgbClr val="0B1F3A"/>
                </a:solidFill>
                <a:latin typeface="Georgia"/>
                <a:ea typeface="Georgia"/>
                <a:cs typeface="Georgia"/>
              </a:rPr>
              <a:t>Four rejections is a setback, not a verdict on a seventeen year old.</a:t>
            </a:r>
          </a:p>
        </p:txBody>
      </p:sp>
      <p:sp>
        <p:nvSpPr>
          <p:cNvPr id="7" name="Rounded Rectangle 6"/>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If the news is bad:  </a:t>
            </a:r>
            <a:r>
              <a:rPr sz="1150" b="1" i="0" u="sng">
                <a:solidFill>
                  <a:srgbClr val="0E7C7B"/>
                </a:solidFill>
                <a:latin typeface="Arial"/>
                <a:ea typeface="Arial"/>
                <a:cs typeface="Arial"/>
                <a:hlinkClick r:id="rId2"/>
              </a:rPr>
              <a:t>Clearing and gateway courses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If the answer is no</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AFTERWARDS</a:t>
            </a:r>
          </a:p>
          <a:p>
            <a:pPr algn="l">
              <a:lnSpc>
                <a:spcPct val="100000"/>
              </a:lnSpc>
              <a:spcBef>
                <a:spcPts val="0"/>
              </a:spcBef>
              <a:spcAft>
                <a:spcPts val="0"/>
              </a:spcAft>
              <a:buNone/>
            </a:pPr>
            <a:r>
              <a:rPr sz="2700" b="1" i="0" u="none">
                <a:solidFill>
                  <a:srgbClr val="FFFFFF"/>
                </a:solidFill>
                <a:latin typeface="Georgia"/>
                <a:ea typeface="Georgia"/>
                <a:cs typeface="Georgia"/>
              </a:rPr>
              <a:t>Where to find more</a:t>
            </a:r>
          </a:p>
        </p:txBody>
      </p:sp>
      <p:sp>
        <p:nvSpPr>
          <p:cNvPr id="5" name="TextBox 4"/>
          <p:cNvSpPr txBox="1"/>
          <p:nvPr/>
        </p:nvSpPr>
        <p:spPr>
          <a:xfrm>
            <a:off x="685800" y="1664208"/>
            <a:ext cx="10820095" cy="310896"/>
          </a:xfrm>
          <a:prstGeom prst="rect">
            <a:avLst/>
          </a:prstGeom>
          <a:noFill/>
        </p:spPr>
        <p:txBody>
          <a:bodyPr wrap="square" lIns="0" rIns="0" tIns="0" bIns="0">
            <a:spAutoFit/>
          </a:bodyPr>
          <a:lstStyle/>
          <a:p>
            <a:pPr>
              <a:lnSpc>
                <a:spcPct val="110000"/>
              </a:lnSpc>
              <a:spcAft>
                <a:spcPts val="0"/>
              </a:spcAft>
              <a:buNone/>
            </a:pPr>
            <a:r>
              <a:rPr sz="1400" b="0" i="0" u="none">
                <a:solidFill>
                  <a:srgbClr val="3F4050"/>
                </a:solidFill>
                <a:latin typeface="Arial"/>
                <a:ea typeface="Arial"/>
                <a:cs typeface="Arial"/>
              </a:rPr>
              <a:t>Everything below is on </a:t>
            </a:r>
            <a:r>
              <a:rPr sz="1400" b="1" i="0" u="sng">
                <a:solidFill>
                  <a:srgbClr val="0E7C7B"/>
                </a:solidFill>
                <a:latin typeface="Arial"/>
                <a:ea typeface="Arial"/>
                <a:cs typeface="Arial"/>
                <a:hlinkClick r:id="rId2"/>
              </a:rPr>
              <a:t>theukcatpeople.co.uk</a:t>
            </a:r>
            <a:r>
              <a:rPr sz="1400" b="0" i="0" u="none">
                <a:solidFill>
                  <a:srgbClr val="3F4050"/>
                </a:solidFill>
                <a:latin typeface="Arial"/>
                <a:ea typeface="Arial"/>
                <a:cs typeface="Arial"/>
              </a:rPr>
              <a:t>, free to read, with nothing to log in to.</a:t>
            </a:r>
          </a:p>
        </p:txBody>
      </p:sp>
      <p:sp>
        <p:nvSpPr>
          <p:cNvPr id="6" name="Rounded Rectangle 5"/>
          <p:cNvSpPr/>
          <p:nvPr/>
        </p:nvSpPr>
        <p:spPr>
          <a:xfrm>
            <a:off x="685800" y="2139696"/>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Choosing and applying</a:t>
            </a:r>
          </a:p>
          <a:p>
            <a:pPr algn="l">
              <a:lnSpc>
                <a:spcPct val="112000"/>
              </a:lnSpc>
              <a:spcBef>
                <a:spcPts val="0"/>
              </a:spcBef>
              <a:spcAft>
                <a:spcPts val="300"/>
              </a:spcAft>
              <a:buNone/>
            </a:pPr>
            <a:r>
              <a:rPr sz="1100" b="0" i="0" u="sng">
                <a:solidFill>
                  <a:srgbClr val="0E7C7B"/>
                </a:solidFill>
                <a:latin typeface="Arial"/>
                <a:ea typeface="Arial"/>
                <a:cs typeface="Arial"/>
                <a:hlinkClick r:id="rId3"/>
              </a:rPr>
              <a:t>/guide/vet-schools-uk</a:t>
            </a:r>
          </a:p>
          <a:p>
            <a:pPr algn="l">
              <a:lnSpc>
                <a:spcPct val="112000"/>
              </a:lnSpc>
              <a:spcBef>
                <a:spcPts val="0"/>
              </a:spcBef>
              <a:spcAft>
                <a:spcPts val="300"/>
              </a:spcAft>
              <a:buNone/>
            </a:pPr>
            <a:r>
              <a:rPr sz="1100" b="0" i="0" u="sng">
                <a:solidFill>
                  <a:srgbClr val="0E7C7B"/>
                </a:solidFill>
                <a:latin typeface="Arial"/>
                <a:ea typeface="Arial"/>
                <a:cs typeface="Arial"/>
                <a:hlinkClick r:id="rId4"/>
              </a:rPr>
              <a:t>/application-guide/veterinary-medicine/veterinary-school-application-guide</a:t>
            </a:r>
          </a:p>
          <a:p>
            <a:pPr algn="l">
              <a:lnSpc>
                <a:spcPct val="112000"/>
              </a:lnSpc>
              <a:spcBef>
                <a:spcPts val="0"/>
              </a:spcBef>
              <a:spcAft>
                <a:spcPts val="300"/>
              </a:spcAft>
              <a:buNone/>
            </a:pPr>
            <a:r>
              <a:rPr sz="1100" b="0" i="0" u="sng">
                <a:solidFill>
                  <a:srgbClr val="0E7C7B"/>
                </a:solidFill>
                <a:latin typeface="Arial"/>
                <a:ea typeface="Arial"/>
                <a:cs typeface="Arial"/>
                <a:hlinkClick r:id="rId5"/>
              </a:rPr>
              <a:t>/application-guide/veterinary-medicine/veterinary-medicine-clearing-and-gateway-courses</a:t>
            </a:r>
          </a:p>
        </p:txBody>
      </p:sp>
      <p:sp>
        <p:nvSpPr>
          <p:cNvPr id="7" name="Rounded Rectangle 6"/>
          <p:cNvSpPr/>
          <p:nvPr/>
        </p:nvSpPr>
        <p:spPr>
          <a:xfrm>
            <a:off x="6245352" y="2139696"/>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Work experience and interviews</a:t>
            </a:r>
          </a:p>
          <a:p>
            <a:pPr algn="l">
              <a:lnSpc>
                <a:spcPct val="112000"/>
              </a:lnSpc>
              <a:spcBef>
                <a:spcPts val="0"/>
              </a:spcBef>
              <a:spcAft>
                <a:spcPts val="300"/>
              </a:spcAft>
              <a:buNone/>
            </a:pPr>
            <a:r>
              <a:rPr sz="1100" b="0" i="0" u="sng">
                <a:solidFill>
                  <a:srgbClr val="0E7C7B"/>
                </a:solidFill>
                <a:latin typeface="Arial"/>
                <a:ea typeface="Arial"/>
                <a:cs typeface="Arial"/>
                <a:hlinkClick r:id="rId6"/>
              </a:rPr>
              <a:t>/application-guide/veterinary-medicine/vet-school-work-experience-guide</a:t>
            </a:r>
          </a:p>
          <a:p>
            <a:pPr algn="l">
              <a:lnSpc>
                <a:spcPct val="112000"/>
              </a:lnSpc>
              <a:spcBef>
                <a:spcPts val="0"/>
              </a:spcBef>
              <a:spcAft>
                <a:spcPts val="300"/>
              </a:spcAft>
              <a:buNone/>
            </a:pPr>
            <a:r>
              <a:rPr sz="1100" b="0" i="0" u="sng">
                <a:solidFill>
                  <a:srgbClr val="0E7C7B"/>
                </a:solidFill>
                <a:latin typeface="Arial"/>
                <a:ea typeface="Arial"/>
                <a:cs typeface="Arial"/>
                <a:hlinkClick r:id="rId7"/>
              </a:rPr>
              <a:t>/application-guide/veterinary-medicine/vet-school-practice-interview-questions</a:t>
            </a:r>
          </a:p>
          <a:p>
            <a:pPr algn="l">
              <a:lnSpc>
                <a:spcPct val="112000"/>
              </a:lnSpc>
              <a:spcBef>
                <a:spcPts val="0"/>
              </a:spcBef>
              <a:spcAft>
                <a:spcPts val="300"/>
              </a:spcAft>
              <a:buNone/>
            </a:pPr>
            <a:r>
              <a:rPr sz="1100" b="0" i="0" u="sng">
                <a:solidFill>
                  <a:srgbClr val="0E7C7B"/>
                </a:solidFill>
                <a:latin typeface="Arial"/>
                <a:ea typeface="Arial"/>
                <a:cs typeface="Arial"/>
                <a:hlinkClick r:id="rId8"/>
              </a:rPr>
              <a:t>/post/five-freedoms-animal-welfare-domains-ethics-vet-guide</a:t>
            </a:r>
          </a:p>
        </p:txBody>
      </p:sp>
      <p:sp>
        <p:nvSpPr>
          <p:cNvPr id="8" name="Rounded Rectangle 7"/>
          <p:cNvSpPr/>
          <p:nvPr/>
        </p:nvSpPr>
        <p:spPr>
          <a:xfrm>
            <a:off x="685800" y="3977640"/>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Wider reading</a:t>
            </a:r>
          </a:p>
          <a:p>
            <a:pPr algn="l">
              <a:lnSpc>
                <a:spcPct val="112000"/>
              </a:lnSpc>
              <a:spcBef>
                <a:spcPts val="0"/>
              </a:spcBef>
              <a:spcAft>
                <a:spcPts val="300"/>
              </a:spcAft>
              <a:buNone/>
            </a:pPr>
            <a:r>
              <a:rPr sz="1100" b="0" i="0" u="sng">
                <a:solidFill>
                  <a:srgbClr val="0E7C7B"/>
                </a:solidFill>
                <a:latin typeface="Arial"/>
                <a:ea typeface="Arial"/>
                <a:cs typeface="Arial"/>
                <a:hlinkClick r:id="rId9"/>
              </a:rPr>
              <a:t>/free-veterinary-moocs</a:t>
            </a:r>
          </a:p>
          <a:p>
            <a:pPr algn="l">
              <a:lnSpc>
                <a:spcPct val="112000"/>
              </a:lnSpc>
              <a:spcBef>
                <a:spcPts val="0"/>
              </a:spcBef>
              <a:spcAft>
                <a:spcPts val="300"/>
              </a:spcAft>
              <a:buNone/>
            </a:pPr>
            <a:r>
              <a:rPr sz="1100" b="0" i="0" u="sng">
                <a:solidFill>
                  <a:srgbClr val="0E7C7B"/>
                </a:solidFill>
                <a:latin typeface="Arial"/>
                <a:ea typeface="Arial"/>
                <a:cs typeface="Arial"/>
                <a:hlinkClick r:id="rId10"/>
              </a:rPr>
              <a:t>/post/how-much-do-vets-earn-in-the-uk-guide</a:t>
            </a:r>
          </a:p>
          <a:p>
            <a:pPr algn="l">
              <a:lnSpc>
                <a:spcPct val="112000"/>
              </a:lnSpc>
              <a:spcBef>
                <a:spcPts val="0"/>
              </a:spcBef>
              <a:spcAft>
                <a:spcPts val="300"/>
              </a:spcAft>
              <a:buNone/>
            </a:pPr>
            <a:r>
              <a:rPr sz="1100" b="0" i="0" u="sng">
                <a:solidFill>
                  <a:srgbClr val="0E7C7B"/>
                </a:solidFill>
                <a:latin typeface="Arial"/>
                <a:ea typeface="Arial"/>
                <a:cs typeface="Arial"/>
                <a:hlinkClick r:id="rId11"/>
              </a:rPr>
              <a:t>/post/extracurricular-activities-personal-statement-medicine-dentistry-veterinary</a:t>
            </a:r>
          </a:p>
        </p:txBody>
      </p:sp>
      <p:sp>
        <p:nvSpPr>
          <p:cNvPr id="9" name="Rounded Rectangle 8"/>
          <p:cNvSpPr/>
          <p:nvPr/>
        </p:nvSpPr>
        <p:spPr>
          <a:xfrm>
            <a:off x="6245352" y="3977640"/>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For parents, and for teachers</a:t>
            </a:r>
          </a:p>
          <a:p>
            <a:pPr algn="l">
              <a:lnSpc>
                <a:spcPct val="112000"/>
              </a:lnSpc>
              <a:spcBef>
                <a:spcPts val="0"/>
              </a:spcBef>
              <a:spcAft>
                <a:spcPts val="300"/>
              </a:spcAft>
              <a:buNone/>
            </a:pPr>
            <a:r>
              <a:rPr sz="1100" b="0" i="0" u="sng">
                <a:solidFill>
                  <a:srgbClr val="0E7C7B"/>
                </a:solidFill>
                <a:latin typeface="Arial"/>
                <a:ea typeface="Arial"/>
                <a:cs typeface="Arial"/>
                <a:hlinkClick r:id="rId12"/>
              </a:rPr>
              <a:t>/parents</a:t>
            </a:r>
          </a:p>
          <a:p>
            <a:pPr algn="l">
              <a:lnSpc>
                <a:spcPct val="112000"/>
              </a:lnSpc>
              <a:spcBef>
                <a:spcPts val="0"/>
              </a:spcBef>
              <a:spcAft>
                <a:spcPts val="300"/>
              </a:spcAft>
              <a:buNone/>
            </a:pPr>
            <a:r>
              <a:rPr sz="1100" b="0" i="0" u="sng">
                <a:solidFill>
                  <a:srgbClr val="0E7C7B"/>
                </a:solidFill>
                <a:latin typeface="Arial"/>
                <a:ea typeface="Arial"/>
                <a:cs typeface="Arial"/>
                <a:hlinkClick r:id="rId13"/>
              </a:rPr>
              <a:t>/parents/results-day</a:t>
            </a:r>
          </a:p>
          <a:p>
            <a:pPr algn="l">
              <a:lnSpc>
                <a:spcPct val="112000"/>
              </a:lnSpc>
              <a:spcBef>
                <a:spcPts val="0"/>
              </a:spcBef>
              <a:spcAft>
                <a:spcPts val="300"/>
              </a:spcAft>
              <a:buNone/>
            </a:pPr>
            <a:r>
              <a:rPr sz="1100" b="0" i="0" u="sng">
                <a:solidFill>
                  <a:srgbClr val="0E7C7B"/>
                </a:solidFill>
                <a:latin typeface="Arial"/>
                <a:ea typeface="Arial"/>
                <a:cs typeface="Arial"/>
                <a:hlinkClick r:id="rId14"/>
              </a:rPr>
              <a:t>/parents/medical-school-rejection</a:t>
            </a:r>
          </a:p>
          <a:p>
            <a:pPr algn="l">
              <a:lnSpc>
                <a:spcPct val="112000"/>
              </a:lnSpc>
              <a:spcBef>
                <a:spcPts val="0"/>
              </a:spcBef>
              <a:spcAft>
                <a:spcPts val="300"/>
              </a:spcAft>
              <a:buNone/>
            </a:pPr>
            <a:r>
              <a:rPr sz="1100" b="0" i="0" u="sng">
                <a:solidFill>
                  <a:srgbClr val="0E7C7B"/>
                </a:solidFill>
                <a:latin typeface="Arial"/>
                <a:ea typeface="Arial"/>
                <a:cs typeface="Arial"/>
                <a:hlinkClick r:id="rId15"/>
              </a:rPr>
              <a:t>/teachers</a:t>
            </a:r>
          </a:p>
        </p:txBody>
      </p:sp>
      <p:sp>
        <p:nvSpPr>
          <p:cNvPr id="10" name="TextBox 9"/>
          <p:cNvSpPr txBox="1"/>
          <p:nvPr/>
        </p:nvSpPr>
        <p:spPr>
          <a:xfrm>
            <a:off x="685800" y="5797296"/>
            <a:ext cx="10820095" cy="411480"/>
          </a:xfrm>
          <a:prstGeom prst="rect">
            <a:avLst/>
          </a:prstGeom>
          <a:noFill/>
        </p:spPr>
        <p:txBody>
          <a:bodyPr wrap="square" lIns="0" rIns="0" tIns="0" bIns="0">
            <a:spAutoFit/>
          </a:bodyPr>
          <a:lstStyle/>
          <a:p>
            <a:pPr algn="l">
              <a:lnSpc>
                <a:spcPct val="114000"/>
              </a:lnSpc>
              <a:spcBef>
                <a:spcPts val="0"/>
              </a:spcBef>
              <a:spcAft>
                <a:spcPts val="0"/>
              </a:spcAft>
              <a:buNone/>
            </a:pPr>
            <a:r>
              <a:rPr sz="1400" b="0" i="1" u="none">
                <a:solidFill>
                  <a:srgbClr val="3F4050"/>
                </a:solidFill>
                <a:latin typeface="Arial"/>
                <a:ea typeface="Arial"/>
                <a:cs typeface="Arial"/>
              </a:rPr>
              <a:t>Replace this line with your own careers contact before you present.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to veterinary medicine: a parents' evening deck</dc:title>
  <dc:subject/>
  <dc:creator>TheUKCATPeople</dc:creator>
  <cp:keywords/>
  <dc:description>Editable parents' evening deck for schools. Free to adapt and present. Attribution is fixed on the slide master. theukcatpeople.co.uk/teachers</dc:description>
  <cp:lastModifiedBy>Steve Canny</cp:lastModifiedBy>
  <cp:revision>1</cp:revision>
  <dcterms:created xsi:type="dcterms:W3CDTF">2013-01-27T09:14:16Z</dcterms:created>
  <dcterms:modified xsi:type="dcterms:W3CDTF">2013-01-27T09:15:58Z</dcterms:modified>
  <cp:category/>
</cp:coreProperties>
</file>