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Edit the two lines in square brackets before you present, and delete any slide you do not need.</a:t>
            </a:r>
          </a:p>
          <a:p/>
          <a:p>
            <a:r>
              <a:t>Opening line you can read out:</a:t>
            </a:r>
          </a:p>
          <a:p>
            <a:r>
              <a:t>"Thank you for coming. The aim tonight is that you leave knowing what the medicine application actually asks of your child, when each part happens, and what genuinely helps from home. I am not a medic, so where the detail matters I will point you at the pages that hold it rather than guess."</a:t>
            </a:r>
          </a:p>
          <a:p/>
          <a:p>
            <a:r>
              <a:t>Set expectations early: this is a long process that runs from the middle of Year 12 to results day in Year 13, and the single most useful thing a household can do is keep it calm and keep the calendar.</a:t>
            </a:r>
          </a:p>
          <a:p/>
          <a:p>
            <a:r>
              <a:t>Practical note for you: the teal underlined text at the foot of each slide is a live hyperlink, so you can click straight through to the page while presenting from the file.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through the agenda quickly, then say which part you will take questions on at the end.</a:t>
            </a:r>
          </a:p>
          <a:p/>
          <a:p>
            <a:r>
              <a:t>If you are short of time, the three slides that matter most to parents are the timeline, how you can help at home, and what happens if it does not work out. The rest can be read afterwards.</a:t>
            </a:r>
          </a:p>
          <a:p/>
          <a:p>
            <a:r>
              <a:t>Tell them now that the deck will be shared, so nobody spends the evening copying things down.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point of this slide is to take the pressure off the word 'now'.</a:t>
            </a:r>
          </a:p>
          <a:p/>
          <a:p>
            <a:r>
              <a:t>Many parents believe there is exactly one path and that missing it at eighteen ends the ambition. There are at least three doors: standard entry, a foundation or gateway year, and graduate entry after another degree.</a:t>
            </a:r>
          </a:p>
          <a:p/>
          <a:p>
            <a:r>
              <a:t>Worth saying out loud: gateway and foundation courses are not a lesser qualification. The student graduates with the same medical degree.</a:t>
            </a:r>
          </a:p>
          <a:p/>
          <a:p>
            <a:r>
              <a:t>If a parent asks how long training takes in total, the honest answer is that the degree is five or six years, foundation training is two more, and specialty training after that runs for several years depending on the specialty.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to slow down on. If parents take one idea away, make it this one.</a:t>
            </a:r>
          </a:p>
          <a:p/>
          <a:p>
            <a:r>
              <a:t>There is no single national medicine application. There are around forty admissions processes that happen to share a form and a deadline. One school may screen on the UCAT before anything else is read, another may score GCSEs heavily, another may put most of the weight on the interview.</a:t>
            </a:r>
          </a:p>
          <a:p/>
          <a:p>
            <a:r>
              <a:t>So the sensible question is never 'is my child good enough for medicine'. It is 'which schools weight the things my child is strong at'.</a:t>
            </a:r>
          </a:p>
          <a:p/>
          <a:p>
            <a:r>
              <a:t>The weightings are published, school by school, on the pages linked at the bottom. Encourage families to look them up together rather than rely on what a friend's older sibling did two years ago.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plainly that you are giving norms, not promises, and that the only figure that counts is the one on the university's own page for the relevant entry year.</a:t>
            </a:r>
          </a:p>
          <a:p/>
          <a:p>
            <a:r>
              <a:t>Two things parents commonly get wrong here.</a:t>
            </a:r>
          </a:p>
          <a:p>
            <a:r>
              <a:t>First, GCSEs. By the time a student is in Year 12 the GCSEs are fixed, and at some schools they carry real weight in the ranking. That is not a reason to despair, it is a reason to choose the four schools carefully.</a:t>
            </a:r>
          </a:p>
          <a:p>
            <a:r>
              <a:t>Second, subject choice. If a student is in Year 11 tonight and thinking about medicine, chemistry and biology at A level keeps almost every door open. A student who has already chosen differently should check specific schools before assuming they are out.</a:t>
            </a:r>
          </a:p>
          <a:p/>
          <a:p>
            <a:r>
              <a:t>If asked about the third A level: most schools do not require a particular third subject, and there is no advantage in choosing one the student will not enjoy.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Parents worry about the UCAT more than anything else, usually because they cannot picture it. Describe it as a two hour timed reasoning test taken on a computer at a test centre, closer to an aptitude test than to a school exam. There is no syllabus to learn.</a:t>
            </a:r>
          </a:p>
          <a:p/>
          <a:p>
            <a:r>
              <a:t>Be careful with numbers. The scale changed in 2025, so scores out of 3600 that still circulate online are from the old format. If a parent quotes a number, ask which scale it is on before responding.</a:t>
            </a:r>
          </a:p>
          <a:p/>
          <a:p>
            <a:r>
              <a:t>The practical message: the score is known before the UCAS form is submitted in October. That is a gift, because the four choices can then be matched to the score using the published cut offs and weightings. A student with a mid range score who chooses well is in a far better position than a strong scorer who applies badly.</a:t>
            </a:r>
          </a:p>
          <a:p/>
          <a:p>
            <a:r>
              <a:t>On preparation: a few months of steady practice from the spring of Year 12, not a panic in August. Free official practice material exists, and no family needs to spend heavily to prepare properly.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one date to write on the kitchen calendar tonight is 15 October, at six in the evening UK time. Medicine applicants have a deadline two and a half months earlier than their friends, and every year some students are caught out by that.</a:t>
            </a:r>
          </a:p>
          <a:p/>
          <a:p>
            <a:r>
              <a:t>Work backwards from it. The reference has to be written before submission, so your school will have an internal deadline earlier than 15 October. Say what yours is.</a:t>
            </a:r>
          </a:p>
          <a:p/>
          <a:p>
            <a:r>
              <a:t>Two things families underestimate. The UCAT has to be booked, and slots at convenient centres and times disappear. And interviews can be offered at short notice in December and January, sometimes in the week between terms, so keep that period reasonably free.</a:t>
            </a:r>
          </a:p>
          <a:p/>
          <a:p>
            <a:r>
              <a:t>If a parent asks about specific dates for this cycle, do not guess. Point them at the UCAS site and the interview dates page.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a well informed teacher adds the most value, because choosing badly is the most common avoidable reason a strong student ends up with no offers.</a:t>
            </a:r>
          </a:p>
          <a:p/>
          <a:p>
            <a:r>
              <a:t>Spell out the mechanics: four medicine choices maximum, and the fifth can be any other course. Universities cannot see the other four, so there is no penalty for using the fifth slot, and no advantage in leaving it empty.</a:t>
            </a:r>
          </a:p>
          <a:p/>
          <a:p>
            <a:r>
              <a:t>Push back gently on league tables. Medicine is a regulated degree and all UK medical schools lead to the same registration. Where a student is happy for five or six years matters more than a ranking position.</a:t>
            </a:r>
          </a:p>
          <a:p/>
          <a:p>
            <a:r>
              <a:t>Practical exercise you can suggest: sit down together with the UCAT score, the GCSE profile and the published weightings, and rule schools in or out on evidence rather than on feeling.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the MMI properly, because the name means nothing to most parents. Picture a circuit of stations in a corridor, a bell, a few minutes at each, a different examiner and a different task each time. Some stations are a conversation, some involve a role player, some a short task or a piece of data.</a:t>
            </a:r>
          </a:p>
          <a:p/>
          <a:p>
            <a:r>
              <a:t>The reassuring part, and worth saying to anxious families: because each station is scored independently, one bad station is survivable. In a panel interview a shaky first ten minutes can colour the whole thing.</a:t>
            </a:r>
          </a:p>
          <a:p/>
          <a:p>
            <a:r>
              <a:t>What genuinely prepares a student: talking out loud about what they have seen and what it made them think. Not learning answers. Interviewers score reflection and reasoning, and over rehearsed candidates score badly.</a:t>
            </a:r>
          </a:p>
          <a:p/>
          <a:p>
            <a:r>
              <a:t>Most schools publish their format and their interview window. Check before assuming.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exists to stop the annual scramble for a hospital placement that nobody in the family has the contacts to arrange.</a:t>
            </a:r>
          </a:p>
          <a:p/>
          <a:p>
            <a:r>
              <a:t>Be direct: medical schools have publicly moved away from expecting clinical shadowing, because it advantaged students with doctors in the family. What they ask for is insight into care and evidence of commitment, and voluntary work provides both.</a:t>
            </a:r>
          </a:p>
          <a:p/>
          <a:p>
            <a:r>
              <a:t>The practical advice for a Year 12 parent in the room: help your child find one regular commitment they can keep for six to twelve months, then step back. Do not arrange a different impressive thing every holiday.</a:t>
            </a:r>
          </a:p>
          <a:p/>
          <a:p>
            <a:r>
              <a:t>Encourage students to keep a short note after each session, a few lines on what happened and what it made them think. In October, and again before interviews, that notebook is worth more than the placement itself.</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Slow down here. This is the slide the parents came for, even if they would not say so.</a:t>
            </a:r>
          </a:p>
          <a:p/>
          <a:p>
            <a:r>
              <a:t>The headline: the most valuable thing a parent provides is not expertise, it is logistics and calm. You do not need to understand the UCAT to be useful.</a:t>
            </a:r>
          </a:p>
          <a:p/>
          <a:p>
            <a:r>
              <a:t>On the personal statement, be firm. Every year admissions tutors receive statements written by adults, and they are obvious. A parent proofreading for spelling is help. A parent rewriting a paragraph is a risk to the application.</a:t>
            </a:r>
          </a:p>
          <a:p/>
          <a:p>
            <a:r>
              <a:t>On the back up conversation, give them the framing: 'if this does not work first time, here is what we would do' is a conversation that protects a young person. Having it in July is kind. Having it for the first time on results day is not.</a:t>
            </a:r>
          </a:p>
          <a:p/>
          <a:p>
            <a:r>
              <a:t>If your school has a named person for this, say who they are and how to contact them.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Deliver this warmly. Every item on it comes from a parent trying to help, which is worth saying out loud so nobody feels accused.</a:t>
            </a:r>
          </a:p>
          <a:p/>
          <a:p>
            <a:r>
              <a:t>The personal statement point is the one to labour. Universities check, and a statement that does not sound like a seventeen year old raises questions that are very hard to answer at interview.</a:t>
            </a:r>
          </a:p>
          <a:p/>
          <a:p>
            <a:r>
              <a:t>On spending: families can spend a great deal on preparation without ever identifying what the actual weakness is. Encourage them to find the gap first. A student who is slow on one UCAT section needs practice on that section, not a package.</a:t>
            </a:r>
          </a:p>
          <a:p/>
          <a:p>
            <a:r>
              <a:t>Finish on the last bullet and let it sit for a moment. Students who believe there is no acceptable alternative interview worse, not better, because the fear is audible.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this as a quick fire slide, or hand it over to the room and ask which ones they have heard.</a:t>
            </a:r>
          </a:p>
          <a:p/>
          <a:p>
            <a:r>
              <a:t>The work experience myth and the UCAT myth cause the most wasted effort. The four choices myth causes the most rejections.</a:t>
            </a:r>
          </a:p>
          <a:p/>
          <a:p>
            <a:r>
              <a:t>If a parent raises a myth that is not on this slide, the safest response is that requirements vary by school and are published, and that you will find the page rather than guess. Nobody loses trust by checking.</a:t>
            </a:r>
          </a:p>
          <a:p/>
          <a:p>
            <a:r>
              <a:t>Add your own local myth here if your school has one, for example about a particular university that 'never takes our students'. Offer rate data is published and is usually a better guide than memory.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Tell parents what your school actually does on results day: what time results are available, who is on site, and who to ask for. That single piece of local information is often the most useful thing in the evening.</a:t>
            </a:r>
          </a:p>
          <a:p/>
          <a:p>
            <a:r>
              <a:t>The practical point about narrowly missed grades is worth repeating. Every year a family panics at eight in the morning over a place that gets confirmed by ten. Check UCAS before acting.</a:t>
            </a:r>
          </a:p>
          <a:p/>
          <a:p>
            <a:r>
              <a:t>Be honest about clearing for medicine. Places do occasionally appear, but they are few and they go within hours. A student whose plan depends on clearing does not have a plan.</a:t>
            </a:r>
          </a:p>
          <a:p/>
          <a:p>
            <a:r>
              <a:t>If a remark or a priority review of a paper is in question, your exams officer will know the current deadlines and costs. Do not quote figures here.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skip this slide because the evening has gone well. The families who need it most will not ask about it in front of the room.</a:t>
            </a:r>
          </a:p>
          <a:p/>
          <a:p>
            <a:r>
              <a:t>Some numbers are worth acknowledging in general terms: medicine is heavily oversubscribed, and capable students with strong grades are turned down every year. It is not usually a sign that the student was wrong about themselves.</a:t>
            </a:r>
          </a:p>
          <a:p/>
          <a:p>
            <a:r>
              <a:t>The most important thing to say out loud: a reapplication is a different application. Achieved grades instead of predictions, a UCAT score that can be improved, and four choices made with evidence rather than hope. Reapplicants do get in.</a:t>
            </a:r>
          </a:p>
          <a:p/>
          <a:p>
            <a:r>
              <a:t>Be careful with tone on the related careers list. Physician associate, nursing and paramedic science are demanding graduate careers in their own right, not fallbacks, and parents in the room may work in them.</a:t>
            </a:r>
          </a:p>
          <a:p/>
          <a:p>
            <a:r>
              <a:t>Close by naming the person in your school a family can talk to if the news is bad in August.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Leave this slide on the screen while you take questions, so people can photograph it.</a:t>
            </a:r>
          </a:p>
          <a:p/>
          <a:p>
            <a:r>
              <a:t>Every teal underlined line in this deck is a live hyperlink. If you are presenting from the file rather than from a printout, you can click one and the page opens in a browser.</a:t>
            </a:r>
          </a:p>
          <a:p/>
          <a:p>
            <a:r>
              <a:t>Say that the pages are free and open, with nothing to sign up for, because parents assume otherwise.</a:t>
            </a:r>
          </a:p>
          <a:p/>
          <a:p>
            <a:r>
              <a:t>Replace this line with your own school's careers email or the name of your careers lead before you present. A parent who leaves with one internal contact and one website is in a better position than one who leaves with ten links.</a:t>
            </a:r>
          </a:p>
          <a:p/>
          <a:p>
            <a:r>
              <a:t>If you want to share the deck with parents afterwards, exporting it to PDF keeps the layout intact on phones.</a:t>
            </a:r>
          </a:p>
        </p:txBody>
      </p:sp>
      <p:sp>
        <p:nvSpPr>
          <p:cNvPr id="4" name="Slide Number Placeholder 3"/>
          <p:cNvSpPr>
            <a:spLocks noGrp="1"/>
          </p:cNvSpPr>
          <p:nvPr>
            <p:ph type="sldNum" idx="5" sz="quarter"/>
          </p:nvPr>
        </p:nvSpPr>
        <p:spPr/>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theukcatpeople.co.uk/teachers" TargetMode="Externa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TUKP Teacher Slide">
    <p:bg>
      <p:bgPr>
        <a:solidFill>
          <a:srgbClr val="FAF8F4"/>
        </a:solidFill>
        <a:effectLst/>
      </p:bgPr>
    </p:bg>
    <p:spTree>
      <p:nvGrpSpPr>
        <p:cNvPr id="1" name=""/>
        <p:cNvGrpSpPr/>
        <p:nvPr/>
      </p:nvGrpSpPr>
      <p:grpSpPr>
        <a:xfrm>
          <a:off x="0" y="0"/>
          <a:ext cx="0" cy="0"/>
          <a:chOff x="0" y="0"/>
          <a:chExt cx="0" cy="0"/>
        </a:xfrm>
      </p:grpSpPr>
      <p:sp>
        <p:nvSpPr>
          <p:cNvPr id="2" name="Attribution rule"/>
          <p:cNvSpPr/>
          <p:nvPr/>
        </p:nvSpPr>
        <p:spPr>
          <a:xfrm>
            <a:off x="685800" y="6291072"/>
            <a:ext cx="10820095" cy="19050"/>
          </a:xfrm>
          <a:prstGeom prst="rect">
            <a:avLst/>
          </a:prstGeom>
          <a:solidFill>
            <a:srgbClr val="0E7C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Attribution"/>
          <p:cNvSpPr txBox="1"/>
          <p:nvPr/>
        </p:nvSpPr>
        <p:spPr>
          <a:xfrm>
            <a:off x="685800" y="6355080"/>
            <a:ext cx="10820095" cy="310896"/>
          </a:xfrm>
          <a:prstGeom prst="rect">
            <a:avLst/>
          </a:prstGeom>
          <a:noFill/>
        </p:spPr>
        <p:txBody>
          <a:bodyPr wrap="square" lIns="0" rIns="0" tIns="0" bIns="0">
            <a:spAutoFit/>
          </a:bodyPr>
          <a:lstStyle/>
          <a:p>
            <a:pPr>
              <a:lnSpc>
                <a:spcPct val="100000"/>
              </a:lnSpc>
              <a:spcAft>
                <a:spcPts val="0"/>
              </a:spcAft>
              <a:buNone/>
            </a:pPr>
            <a:r>
              <a:rPr sz="1050" b="0" i="0" u="none">
                <a:solidFill>
                  <a:srgbClr val="3F4050"/>
                </a:solidFill>
                <a:latin typeface="Arial"/>
                <a:ea typeface="Arial"/>
                <a:cs typeface="Arial"/>
              </a:rPr>
              <a:t>TheUKCATPeople · </a:t>
            </a:r>
            <a:r>
              <a:rPr sz="1050" b="0" i="0" u="sng">
                <a:solidFill>
                  <a:srgbClr val="0E7C7B"/>
                </a:solidFill>
                <a:latin typeface="Arial"/>
                <a:ea typeface="Arial"/>
                <a:cs typeface="Arial"/>
                <a:hlinkClick r:id="rId2"/>
              </a:rPr>
              <a:t>theukcatpeople.co.uk/teachers</a:t>
            </a:r>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s://www.theukcatpeople.co.uk/teachers" TargetMode="External"/><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8F4"/>
        </a:solidFill>
        <a:effectLst/>
      </p:bgPr>
    </p:bg>
    <p:spTree>
      <p:nvGrpSpPr>
        <p:cNvPr id="1" name=""/>
        <p:cNvGrpSpPr/>
        <p:nvPr/>
      </p:nvGrpSpPr>
      <p:grpSpPr>
        <a:xfrm>
          <a:off x="0" y="0"/>
          <a:ext cx="0" cy="0"/>
          <a:chOff x="0" y="0"/>
          <a:chExt cx="0" cy="0"/>
        </a:xfrm>
      </p:grpSpPr>
      <p:sp>
        <p:nvSpPr>
          <p:cNvPr id="2" name="Attribution rule"/>
          <p:cNvSpPr/>
          <p:nvPr/>
        </p:nvSpPr>
        <p:spPr>
          <a:xfrm>
            <a:off x="685800" y="6291072"/>
            <a:ext cx="10820095" cy="19050"/>
          </a:xfrm>
          <a:prstGeom prst="rect">
            <a:avLst/>
          </a:prstGeom>
          <a:solidFill>
            <a:srgbClr val="0E7C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Attribution"/>
          <p:cNvSpPr txBox="1"/>
          <p:nvPr/>
        </p:nvSpPr>
        <p:spPr>
          <a:xfrm>
            <a:off x="685800" y="6355080"/>
            <a:ext cx="10820095" cy="310896"/>
          </a:xfrm>
          <a:prstGeom prst="rect">
            <a:avLst/>
          </a:prstGeom>
          <a:noFill/>
        </p:spPr>
        <p:txBody>
          <a:bodyPr wrap="square" lIns="0" rIns="0" tIns="0" bIns="0">
            <a:spAutoFit/>
          </a:bodyPr>
          <a:lstStyle/>
          <a:p>
            <a:pPr>
              <a:lnSpc>
                <a:spcPct val="100000"/>
              </a:lnSpc>
              <a:spcAft>
                <a:spcPts val="0"/>
              </a:spcAft>
              <a:buNone/>
            </a:pPr>
            <a:r>
              <a:rPr sz="1050" b="0" i="0" u="none">
                <a:solidFill>
                  <a:srgbClr val="3F4050"/>
                </a:solidFill>
                <a:latin typeface="Arial"/>
                <a:ea typeface="Arial"/>
                <a:cs typeface="Arial"/>
              </a:rPr>
              <a:t>TheUKCATPeople · </a:t>
            </a:r>
            <a:r>
              <a:rPr sz="1050" b="0" i="0" u="sng">
                <a:solidFill>
                  <a:srgbClr val="0E7C7B"/>
                </a:solidFill>
                <a:latin typeface="Arial"/>
                <a:ea typeface="Arial"/>
                <a:cs typeface="Arial"/>
                <a:hlinkClick r:id="rId3"/>
              </a:rPr>
              <a:t>theukcatpeople.co.uk/teachers</a:t>
            </a: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medicine/deciding-on-medicine-step-by-step-guide" TargetMode="External"/><Relationship Id="rId3" Type="http://schemas.openxmlformats.org/officeDocument/2006/relationships/hyperlink" Target="https://www.theukcatpeople.co.uk/application-guide/graduate-entry-medicine/graduate-entry-medicine-overview" TargetMode="Externa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guide/medical-school/medicine-university-uk" TargetMode="External"/><Relationship Id="rId3" Type="http://schemas.openxmlformats.org/officeDocument/2006/relationships/hyperlink" Target="https://www.theukcatpeople.co.uk/medical-schools/ucat/how-universities-use-the-ucat"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medicine/uk-medical-school-entry-requirements" TargetMode="External"/><Relationship Id="rId3" Type="http://schemas.openxmlformats.org/officeDocument/2006/relationships/hyperlink" Target="https://www.theukcatpeople.co.uk/guide/medical-school/medicine-university-uk"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medical-schools/ucat/how-universities-use-the-ucat" TargetMode="External"/><Relationship Id="rId3" Type="http://schemas.openxmlformats.org/officeDocument/2006/relationships/hyperlink" Target="https://www.theukcatpeople.co.uk/ucat-guides" TargetMode="External"/><Relationship Id="rId4" Type="http://schemas.openxmlformats.org/officeDocument/2006/relationships/hyperlink" Target="https://www.theukcatpeople.co.uk/application-guide/ucat/ucat-score-calculator" TargetMode="Externa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ucas/medicine-ucas-guide" TargetMode="External"/><Relationship Id="rId3" Type="http://schemas.openxmlformats.org/officeDocument/2006/relationships/hyperlink" Target="https://www.theukcatpeople.co.uk/application-guide/interview/uk-medical-school-interview-dates"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guide/medical-school/medicine-university-uk" TargetMode="External"/><Relationship Id="rId3" Type="http://schemas.openxmlformats.org/officeDocument/2006/relationships/hyperlink" Target="https://www.theukcatpeople.co.uk/application-guide/medicine/how-to-choose-a-medical-school-overview"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interview/uk-medical-school-interview-dates" TargetMode="External"/><Relationship Id="rId3" Type="http://schemas.openxmlformats.org/officeDocument/2006/relationships/hyperlink" Target="https://www.theukcatpeople.co.uk/interview-offer-rates"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work-experience-finder" TargetMode="External"/><Relationship Id="rId3" Type="http://schemas.openxmlformats.org/officeDocument/2006/relationships/hyperlink" Target="https://www.theukcatpeople.co.uk/application-guide/medicine/ultimate-medicine-work-experience-guide"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parents" TargetMode="Externa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parents/results-day" TargetMode="External"/><Relationship Id="rId3" Type="http://schemas.openxmlformats.org/officeDocument/2006/relationships/hyperlink" Target="https://www.theukcatpeople.co.uk/application-guide/ucas/medicine-clearing-guide" TargetMode="Externa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parents/medical-school-rejection" TargetMode="External"/><Relationship Id="rId3" Type="http://schemas.openxmlformats.org/officeDocument/2006/relationships/hyperlink" Target="https://www.theukcatpeople.co.uk/application-guide/medicine/uk-foundation-medicine-courses" TargetMode="Externa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 TargetMode="External"/><Relationship Id="rId3" Type="http://schemas.openxmlformats.org/officeDocument/2006/relationships/hyperlink" Target="https://www.theukcatpeople.co.uk/guide/medical-school/medicine-university-uk" TargetMode="External"/><Relationship Id="rId4" Type="http://schemas.openxmlformats.org/officeDocument/2006/relationships/hyperlink" Target="https://www.theukcatpeople.co.uk/application-guide/medicine/uk-medical-school-entry-requirements" TargetMode="External"/><Relationship Id="rId5" Type="http://schemas.openxmlformats.org/officeDocument/2006/relationships/hyperlink" Target="https://www.theukcatpeople.co.uk/application-guide/ucas/medicine-ucas-guide" TargetMode="External"/><Relationship Id="rId6" Type="http://schemas.openxmlformats.org/officeDocument/2006/relationships/hyperlink" Target="https://www.theukcatpeople.co.uk/application-guide/medicine/how-to-choose-a-medical-school-overview" TargetMode="External"/><Relationship Id="rId7" Type="http://schemas.openxmlformats.org/officeDocument/2006/relationships/hyperlink" Target="https://www.theukcatpeople.co.uk/medical-schools/ucat/how-universities-use-the-ucat" TargetMode="External"/><Relationship Id="rId8" Type="http://schemas.openxmlformats.org/officeDocument/2006/relationships/hyperlink" Target="https://www.theukcatpeople.co.uk/ucat-guides" TargetMode="External"/><Relationship Id="rId9" Type="http://schemas.openxmlformats.org/officeDocument/2006/relationships/hyperlink" Target="https://www.theukcatpeople.co.uk/application-guide/ucat/ucat-score-calculator" TargetMode="External"/><Relationship Id="rId10" Type="http://schemas.openxmlformats.org/officeDocument/2006/relationships/hyperlink" Target="https://www.theukcatpeople.co.uk/application-guide/interview/uk-medical-school-interview-dates" TargetMode="External"/><Relationship Id="rId11" Type="http://schemas.openxmlformats.org/officeDocument/2006/relationships/hyperlink" Target="https://www.theukcatpeople.co.uk/work-experience-finder" TargetMode="External"/><Relationship Id="rId12" Type="http://schemas.openxmlformats.org/officeDocument/2006/relationships/hyperlink" Target="https://www.theukcatpeople.co.uk/application-guide/medicine/ultimate-medicine-work-experience-guide" TargetMode="External"/><Relationship Id="rId13" Type="http://schemas.openxmlformats.org/officeDocument/2006/relationships/hyperlink" Target="https://www.theukcatpeople.co.uk/personal-statement-medicine" TargetMode="External"/><Relationship Id="rId14" Type="http://schemas.openxmlformats.org/officeDocument/2006/relationships/hyperlink" Target="https://www.theukcatpeople.co.uk/free-medicine-moocs" TargetMode="External"/><Relationship Id="rId15" Type="http://schemas.openxmlformats.org/officeDocument/2006/relationships/hyperlink" Target="https://www.theukcatpeople.co.uk/parents" TargetMode="External"/><Relationship Id="rId16" Type="http://schemas.openxmlformats.org/officeDocument/2006/relationships/hyperlink" Target="https://www.theukcatpeople.co.uk/parents/results-day" TargetMode="External"/><Relationship Id="rId17" Type="http://schemas.openxmlformats.org/officeDocument/2006/relationships/hyperlink" Target="https://www.theukcatpeople.co.uk/parents/medical-school-rejection" TargetMode="External"/><Relationship Id="rId18" Type="http://schemas.openxmlformats.org/officeDocument/2006/relationships/hyperlink" Target="https://www.theukcatpeople.co.uk/teachers" TargetMode="External"/><Relationship Id="rId19"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144768"/>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737360" cy="508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4526280"/>
            <a:ext cx="12191695" cy="1618488"/>
          </a:xfrm>
          <a:prstGeom prst="rect">
            <a:avLst/>
          </a:prstGeom>
          <a:solidFill>
            <a:srgbClr val="1228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85800" y="1691640"/>
            <a:ext cx="9692640" cy="3017520"/>
          </a:xfrm>
          <a:prstGeom prst="rect">
            <a:avLst/>
          </a:prstGeom>
          <a:noFill/>
        </p:spPr>
        <p:txBody>
          <a:bodyPr wrap="square" lIns="0" rIns="0" tIns="0" bIns="0">
            <a:spAutoFit/>
          </a:bodyPr>
          <a:lstStyle/>
          <a:p>
            <a:pPr algn="l">
              <a:lnSpc>
                <a:spcPct val="100000"/>
              </a:lnSpc>
              <a:spcBef>
                <a:spcPts val="0"/>
              </a:spcBef>
              <a:spcAft>
                <a:spcPts val="2600"/>
              </a:spcAft>
              <a:buNone/>
            </a:pPr>
            <a:r>
              <a:rPr sz="1300" b="1" i="0" u="none">
                <a:solidFill>
                  <a:srgbClr val="F0B84A"/>
                </a:solidFill>
                <a:latin typeface="Arial"/>
                <a:ea typeface="Arial"/>
                <a:cs typeface="Arial"/>
              </a:rPr>
              <a:t>PARENTS' AND CARERS' EVENING</a:t>
            </a:r>
          </a:p>
          <a:p>
            <a:pPr algn="l">
              <a:lnSpc>
                <a:spcPct val="100000"/>
              </a:lnSpc>
              <a:spcBef>
                <a:spcPts val="0"/>
              </a:spcBef>
              <a:spcAft>
                <a:spcPts val="1000"/>
              </a:spcAft>
              <a:buNone/>
            </a:pPr>
            <a:r>
              <a:rPr sz="5200" b="1" i="0" u="none">
                <a:solidFill>
                  <a:srgbClr val="FFFFFF"/>
                </a:solidFill>
                <a:latin typeface="Georgia"/>
                <a:ea typeface="Georgia"/>
                <a:cs typeface="Georgia"/>
              </a:rPr>
              <a:t>Applying to medicine</a:t>
            </a:r>
          </a:p>
          <a:p>
            <a:pPr algn="l">
              <a:lnSpc>
                <a:spcPct val="120000"/>
              </a:lnSpc>
              <a:spcBef>
                <a:spcPts val="0"/>
              </a:spcBef>
              <a:spcAft>
                <a:spcPts val="0"/>
              </a:spcAft>
              <a:buNone/>
            </a:pPr>
            <a:r>
              <a:rPr sz="1900" b="0" i="0" u="none">
                <a:solidFill>
                  <a:srgbClr val="D7DFEA"/>
                </a:solidFill>
                <a:latin typeface="Arial"/>
                <a:ea typeface="Arial"/>
                <a:cs typeface="Arial"/>
              </a:rPr>
              <a:t>What the process actually involves, and how you can help at home</a:t>
            </a:r>
          </a:p>
        </p:txBody>
      </p:sp>
      <p:sp>
        <p:nvSpPr>
          <p:cNvPr id="6" name="TextBox 5"/>
          <p:cNvSpPr txBox="1"/>
          <p:nvPr/>
        </p:nvSpPr>
        <p:spPr>
          <a:xfrm>
            <a:off x="685800" y="4901184"/>
            <a:ext cx="9692640" cy="914400"/>
          </a:xfrm>
          <a:prstGeom prst="rect">
            <a:avLst/>
          </a:prstGeom>
          <a:noFill/>
        </p:spPr>
        <p:txBody>
          <a:bodyPr wrap="square" lIns="0" rIns="0" tIns="0" bIns="0">
            <a:spAutoFit/>
          </a:bodyPr>
          <a:lstStyle/>
          <a:p>
            <a:pPr algn="l">
              <a:lnSpc>
                <a:spcPct val="110000"/>
              </a:lnSpc>
              <a:spcBef>
                <a:spcPts val="0"/>
              </a:spcBef>
              <a:spcAft>
                <a:spcPts val="400"/>
              </a:spcAft>
              <a:buNone/>
            </a:pPr>
            <a:r>
              <a:rPr sz="1500" b="0" i="0" u="none">
                <a:solidFill>
                  <a:srgbClr val="C8D4E4"/>
                </a:solidFill>
                <a:latin typeface="Arial"/>
                <a:ea typeface="Arial"/>
                <a:cs typeface="Arial"/>
              </a:rPr>
              <a:t>Presented by [your name], [your school]</a:t>
            </a:r>
          </a:p>
          <a:p>
            <a:pPr algn="l">
              <a:lnSpc>
                <a:spcPct val="110000"/>
              </a:lnSpc>
              <a:spcBef>
                <a:spcPts val="0"/>
              </a:spcBef>
              <a:spcAft>
                <a:spcPts val="0"/>
              </a:spcAft>
              <a:buNone/>
            </a:pPr>
            <a:r>
              <a:rPr sz="1500" b="0" i="0" u="none">
                <a:solidFill>
                  <a:srgbClr val="C8D4E4"/>
                </a:solidFill>
                <a:latin typeface="Arial"/>
                <a:ea typeface="Arial"/>
                <a:cs typeface="Arial"/>
              </a:rPr>
              <a:t>[Date of your parents' evening]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TONIGHT</a:t>
            </a:r>
          </a:p>
          <a:p>
            <a:pPr algn="l">
              <a:lnSpc>
                <a:spcPct val="100000"/>
              </a:lnSpc>
              <a:spcBef>
                <a:spcPts val="0"/>
              </a:spcBef>
              <a:spcAft>
                <a:spcPts val="0"/>
              </a:spcAft>
              <a:buNone/>
            </a:pPr>
            <a:r>
              <a:rPr sz="2700" b="1" i="0" u="none">
                <a:solidFill>
                  <a:srgbClr val="FFFFFF"/>
                </a:solidFill>
                <a:latin typeface="Georgia"/>
                <a:ea typeface="Georgia"/>
                <a:cs typeface="Georgia"/>
              </a:rPr>
              <a:t>What we will cover</a:t>
            </a:r>
          </a:p>
        </p:txBody>
      </p:sp>
      <p:sp>
        <p:nvSpPr>
          <p:cNvPr id="5" name="TextBox 4"/>
          <p:cNvSpPr txBox="1"/>
          <p:nvPr/>
        </p:nvSpPr>
        <p:spPr>
          <a:xfrm>
            <a:off x="685800" y="1828800"/>
            <a:ext cx="5257800" cy="3566160"/>
          </a:xfrm>
          <a:prstGeom prst="rect">
            <a:avLst/>
          </a:prstGeom>
          <a:noFill/>
        </p:spPr>
        <p:txBody>
          <a:bodyPr wrap="square" lIns="0" rIns="0" tIns="0" bIns="0">
            <a:spAutoFit/>
          </a:bodyPr>
          <a:lstStyle/>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The route into medicine, and the other doors into it</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What medical schools actually assess</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Entry requirements at a glance</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The UCAT, and how schools really use it</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The application year, month by month</a:t>
            </a:r>
          </a:p>
        </p:txBody>
      </p:sp>
      <p:sp>
        <p:nvSpPr>
          <p:cNvPr id="6" name="TextBox 5"/>
          <p:cNvSpPr txBox="1"/>
          <p:nvPr/>
        </p:nvSpPr>
        <p:spPr>
          <a:xfrm>
            <a:off x="6245352" y="1828800"/>
            <a:ext cx="5257800" cy="3566160"/>
          </a:xfrm>
          <a:prstGeom prst="rect">
            <a:avLst/>
          </a:prstGeom>
          <a:noFill/>
        </p:spPr>
        <p:txBody>
          <a:bodyPr wrap="square" lIns="0" rIns="0" tIns="0" bIns="0">
            <a:spAutoFit/>
          </a:bodyPr>
          <a:lstStyle/>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Choosing where to apply, and the four choice rule</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What interviews look like</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Work experience that counts</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How you can help at home, and what to avoid</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Results day, and what happens if it does not work out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BASICS</a:t>
            </a:r>
          </a:p>
          <a:p>
            <a:pPr algn="l">
              <a:lnSpc>
                <a:spcPct val="100000"/>
              </a:lnSpc>
              <a:spcBef>
                <a:spcPts val="0"/>
              </a:spcBef>
              <a:spcAft>
                <a:spcPts val="0"/>
              </a:spcAft>
              <a:buNone/>
            </a:pPr>
            <a:r>
              <a:rPr sz="2700" b="1" i="0" u="none">
                <a:solidFill>
                  <a:srgbClr val="FFFFFF"/>
                </a:solidFill>
                <a:latin typeface="Georgia"/>
                <a:ea typeface="Georgia"/>
                <a:cs typeface="Georgia"/>
              </a:rPr>
              <a:t>The route into medicine</a:t>
            </a:r>
          </a:p>
        </p:txBody>
      </p:sp>
      <p:sp>
        <p:nvSpPr>
          <p:cNvPr id="5" name="TextBox 4"/>
          <p:cNvSpPr txBox="1"/>
          <p:nvPr/>
        </p:nvSpPr>
        <p:spPr>
          <a:xfrm>
            <a:off x="685800" y="1783080"/>
            <a:ext cx="10820095" cy="3566160"/>
          </a:xfrm>
          <a:prstGeom prst="rect">
            <a:avLst/>
          </a:prstGeom>
          <a:noFill/>
        </p:spPr>
        <p:txBody>
          <a:bodyPr wrap="square" lIns="0" rIns="0" tIns="0" bIns="0">
            <a:spAutoFit/>
          </a:bodyPr>
          <a:lstStyle/>
          <a:p>
            <a:pPr marL="237744" indent="-237744">
              <a:lnSpc>
                <a:spcPct val="114000"/>
              </a:lnSpc>
              <a:spcBef>
                <a:spcPts val="0"/>
              </a:spcBef>
              <a:spcAft>
                <a:spcPts val="1000"/>
              </a:spcAft>
              <a:buClr>
                <a:srgbClr val="0E7C7B"/>
              </a:buClr>
              <a:buFont typeface="Arial"/>
              <a:buChar char="•"/>
            </a:pPr>
            <a:r>
              <a:rPr sz="1600" b="1" i="0" u="none">
                <a:solidFill>
                  <a:srgbClr val="0B1F3A"/>
                </a:solidFill>
                <a:latin typeface="Arial"/>
                <a:ea typeface="Arial"/>
                <a:cs typeface="Arial"/>
              </a:rPr>
              <a:t>Standard entry. </a:t>
            </a:r>
            <a:r>
              <a:rPr sz="1600" b="0" i="0" u="none">
                <a:solidFill>
                  <a:srgbClr val="3F4050"/>
                </a:solidFill>
                <a:latin typeface="Arial"/>
                <a:ea typeface="Arial"/>
                <a:cs typeface="Arial"/>
              </a:rPr>
              <a:t>A five or six year medical degree, applied for in Year 13 and started at eighteen.</a:t>
            </a:r>
          </a:p>
          <a:p>
            <a:pPr marL="237744" indent="-237744">
              <a:lnSpc>
                <a:spcPct val="114000"/>
              </a:lnSpc>
              <a:spcBef>
                <a:spcPts val="0"/>
              </a:spcBef>
              <a:spcAft>
                <a:spcPts val="1000"/>
              </a:spcAft>
              <a:buClr>
                <a:srgbClr val="0E7C7B"/>
              </a:buClr>
              <a:buFont typeface="Arial"/>
              <a:buChar char="•"/>
            </a:pPr>
            <a:r>
              <a:rPr sz="1600" b="1" i="0" u="none">
                <a:solidFill>
                  <a:srgbClr val="0B1F3A"/>
                </a:solidFill>
                <a:latin typeface="Arial"/>
                <a:ea typeface="Arial"/>
                <a:cs typeface="Arial"/>
              </a:rPr>
              <a:t>Gateway or foundation year. </a:t>
            </a:r>
            <a:r>
              <a:rPr sz="1600" b="0" i="0" u="none">
                <a:solidFill>
                  <a:srgbClr val="3F4050"/>
                </a:solidFill>
                <a:latin typeface="Arial"/>
                <a:ea typeface="Arial"/>
                <a:cs typeface="Arial"/>
              </a:rPr>
              <a:t>The same degree with an extra year at the start, usually with contextual entry criteria for students whose school or circumstances are taken into account.</a:t>
            </a:r>
          </a:p>
          <a:p>
            <a:pPr marL="237744" indent="-237744">
              <a:lnSpc>
                <a:spcPct val="114000"/>
              </a:lnSpc>
              <a:spcBef>
                <a:spcPts val="0"/>
              </a:spcBef>
              <a:spcAft>
                <a:spcPts val="1000"/>
              </a:spcAft>
              <a:buClr>
                <a:srgbClr val="0E7C7B"/>
              </a:buClr>
              <a:buFont typeface="Arial"/>
              <a:buChar char="•"/>
            </a:pPr>
            <a:r>
              <a:rPr sz="1600" b="1" i="0" u="none">
                <a:solidFill>
                  <a:srgbClr val="0B1F3A"/>
                </a:solidFill>
                <a:latin typeface="Arial"/>
                <a:ea typeface="Arial"/>
                <a:cs typeface="Arial"/>
              </a:rPr>
              <a:t>Graduate entry. </a:t>
            </a:r>
            <a:r>
              <a:rPr sz="1600" b="0" i="0" u="none">
                <a:solidFill>
                  <a:srgbClr val="3F4050"/>
                </a:solidFill>
                <a:latin typeface="Arial"/>
                <a:ea typeface="Arial"/>
                <a:cs typeface="Arial"/>
              </a:rPr>
              <a:t>A four year programme for people who already hold a degree. Deciding against medicine at seventeen closes nothing permanently.</a:t>
            </a:r>
          </a:p>
          <a:p>
            <a:pPr marL="237744" indent="-237744">
              <a:lnSpc>
                <a:spcPct val="114000"/>
              </a:lnSpc>
              <a:spcBef>
                <a:spcPts val="0"/>
              </a:spcBef>
              <a:spcAft>
                <a:spcPts val="1000"/>
              </a:spcAft>
              <a:buClr>
                <a:srgbClr val="0E7C7B"/>
              </a:buClr>
              <a:buFont typeface="Arial"/>
              <a:buChar char="•"/>
            </a:pPr>
            <a:r>
              <a:rPr sz="1600" b="1" i="0" u="none">
                <a:solidFill>
                  <a:srgbClr val="0B1F3A"/>
                </a:solidFill>
                <a:latin typeface="Arial"/>
                <a:ea typeface="Arial"/>
                <a:cs typeface="Arial"/>
              </a:rPr>
              <a:t>After the degree. </a:t>
            </a:r>
            <a:r>
              <a:rPr sz="1600" b="0" i="0" u="none">
                <a:solidFill>
                  <a:srgbClr val="3F4050"/>
                </a:solidFill>
                <a:latin typeface="Arial"/>
                <a:ea typeface="Arial"/>
                <a:cs typeface="Arial"/>
              </a:rPr>
              <a:t>Two years on the UK Foundation Programme, then specialty or GP training. Qualifying as a doctor is the start of the training, not the end of it.</a:t>
            </a:r>
          </a:p>
          <a:p>
            <a:pPr marL="237744" indent="-237744">
              <a:lnSpc>
                <a:spcPct val="114000"/>
              </a:lnSpc>
              <a:spcBef>
                <a:spcPts val="0"/>
              </a:spcBef>
              <a:spcAft>
                <a:spcPts val="1000"/>
              </a:spcAft>
              <a:buClr>
                <a:srgbClr val="0E7C7B"/>
              </a:buClr>
              <a:buFont typeface="Arial"/>
              <a:buChar char="•"/>
            </a:pPr>
            <a:r>
              <a:rPr sz="1600" b="1" i="0" u="none">
                <a:solidFill>
                  <a:srgbClr val="0B1F3A"/>
                </a:solidFill>
                <a:latin typeface="Arial"/>
                <a:ea typeface="Arial"/>
                <a:cs typeface="Arial"/>
              </a:rPr>
              <a:t>Dentistry and veterinary medicine </a:t>
            </a:r>
            <a:r>
              <a:rPr sz="1600" b="0" i="0" u="none">
                <a:solidFill>
                  <a:srgbClr val="3F4050"/>
                </a:solidFill>
                <a:latin typeface="Arial"/>
                <a:ea typeface="Arial"/>
                <a:cs typeface="Arial"/>
              </a:rPr>
              <a:t>follow the same application calendar and the same October deadline, so much of tonight applies to them too.</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Read more:  </a:t>
            </a:r>
            <a:r>
              <a:rPr sz="1150" b="1" i="0" u="sng">
                <a:solidFill>
                  <a:srgbClr val="0E7C7B"/>
                </a:solidFill>
                <a:latin typeface="Arial"/>
                <a:ea typeface="Arial"/>
                <a:cs typeface="Arial"/>
                <a:hlinkClick r:id="rId2"/>
              </a:rPr>
              <a:t>Deciding on medicine, step by step</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Graduate entry medicine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SHAPE OF IT</a:t>
            </a:r>
          </a:p>
          <a:p>
            <a:pPr algn="l">
              <a:lnSpc>
                <a:spcPct val="100000"/>
              </a:lnSpc>
              <a:spcBef>
                <a:spcPts val="0"/>
              </a:spcBef>
              <a:spcAft>
                <a:spcPts val="0"/>
              </a:spcAft>
              <a:buNone/>
            </a:pPr>
            <a:r>
              <a:rPr sz="2700" b="1" i="0" u="none">
                <a:solidFill>
                  <a:srgbClr val="FFFFFF"/>
                </a:solidFill>
                <a:latin typeface="Georgia"/>
                <a:ea typeface="Georgia"/>
                <a:cs typeface="Georgia"/>
              </a:rPr>
              <a:t>What medical schools actually assess</a:t>
            </a:r>
          </a:p>
        </p:txBody>
      </p:sp>
      <p:sp>
        <p:nvSpPr>
          <p:cNvPr id="5" name="Rounded Rectangle 4"/>
          <p:cNvSpPr/>
          <p:nvPr/>
        </p:nvSpPr>
        <p:spPr>
          <a:xfrm>
            <a:off x="685800"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1</a:t>
            </a:r>
          </a:p>
          <a:p>
            <a:pPr algn="l">
              <a:lnSpc>
                <a:spcPct val="105000"/>
              </a:lnSpc>
              <a:spcBef>
                <a:spcPts val="0"/>
              </a:spcBef>
              <a:spcAft>
                <a:spcPts val="800"/>
              </a:spcAft>
              <a:buNone/>
            </a:pPr>
            <a:r>
              <a:rPr sz="1700" b="1" i="0" u="none">
                <a:solidFill>
                  <a:srgbClr val="0B1F3A"/>
                </a:solidFill>
                <a:latin typeface="Georgia"/>
                <a:ea typeface="Georgia"/>
                <a:cs typeface="Georgia"/>
              </a:rPr>
              <a:t>Academic record</a:t>
            </a:r>
          </a:p>
          <a:p>
            <a:pPr algn="l">
              <a:lnSpc>
                <a:spcPct val="116000"/>
              </a:lnSpc>
              <a:spcBef>
                <a:spcPts val="0"/>
              </a:spcBef>
              <a:spcAft>
                <a:spcPts val="0"/>
              </a:spcAft>
              <a:buNone/>
            </a:pPr>
            <a:r>
              <a:rPr sz="1350" b="0" i="0" u="none">
                <a:solidFill>
                  <a:srgbClr val="3F4050"/>
                </a:solidFill>
                <a:latin typeface="Arial"/>
                <a:ea typeface="Arial"/>
                <a:cs typeface="Arial"/>
              </a:rPr>
              <a:t>GCSE grades, predicted A levels or equivalent, and in time the achieved grades.</a:t>
            </a:r>
          </a:p>
        </p:txBody>
      </p:sp>
      <p:sp>
        <p:nvSpPr>
          <p:cNvPr id="6" name="Rounded Rectangle 5"/>
          <p:cNvSpPr/>
          <p:nvPr/>
        </p:nvSpPr>
        <p:spPr>
          <a:xfrm>
            <a:off x="3502152"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2</a:t>
            </a:r>
          </a:p>
          <a:p>
            <a:pPr algn="l">
              <a:lnSpc>
                <a:spcPct val="105000"/>
              </a:lnSpc>
              <a:spcBef>
                <a:spcPts val="0"/>
              </a:spcBef>
              <a:spcAft>
                <a:spcPts val="800"/>
              </a:spcAft>
              <a:buNone/>
            </a:pPr>
            <a:r>
              <a:rPr sz="1700" b="1" i="0" u="none">
                <a:solidFill>
                  <a:srgbClr val="0B1F3A"/>
                </a:solidFill>
                <a:latin typeface="Georgia"/>
                <a:ea typeface="Georgia"/>
                <a:cs typeface="Georgia"/>
              </a:rPr>
              <a:t>Admissions test</a:t>
            </a:r>
          </a:p>
          <a:p>
            <a:pPr algn="l">
              <a:lnSpc>
                <a:spcPct val="116000"/>
              </a:lnSpc>
              <a:spcBef>
                <a:spcPts val="0"/>
              </a:spcBef>
              <a:spcAft>
                <a:spcPts val="0"/>
              </a:spcAft>
              <a:buNone/>
            </a:pPr>
            <a:r>
              <a:rPr sz="1350" b="0" i="0" u="none">
                <a:solidFill>
                  <a:srgbClr val="3F4050"/>
                </a:solidFill>
                <a:latin typeface="Arial"/>
                <a:ea typeface="Arial"/>
                <a:cs typeface="Arial"/>
              </a:rPr>
              <a:t>The UCAT, sat in the summer before the application goes in.</a:t>
            </a:r>
          </a:p>
        </p:txBody>
      </p:sp>
      <p:sp>
        <p:nvSpPr>
          <p:cNvPr id="7" name="Rounded Rectangle 6"/>
          <p:cNvSpPr/>
          <p:nvPr/>
        </p:nvSpPr>
        <p:spPr>
          <a:xfrm>
            <a:off x="6318504"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3</a:t>
            </a:r>
          </a:p>
          <a:p>
            <a:pPr algn="l">
              <a:lnSpc>
                <a:spcPct val="105000"/>
              </a:lnSpc>
              <a:spcBef>
                <a:spcPts val="0"/>
              </a:spcBef>
              <a:spcAft>
                <a:spcPts val="800"/>
              </a:spcAft>
              <a:buNone/>
            </a:pPr>
            <a:r>
              <a:rPr sz="1700" b="1" i="0" u="none">
                <a:solidFill>
                  <a:srgbClr val="0B1F3A"/>
                </a:solidFill>
                <a:latin typeface="Georgia"/>
                <a:ea typeface="Georgia"/>
                <a:cs typeface="Georgia"/>
              </a:rPr>
              <a:t>The UCAS application</a:t>
            </a:r>
          </a:p>
          <a:p>
            <a:pPr algn="l">
              <a:lnSpc>
                <a:spcPct val="116000"/>
              </a:lnSpc>
              <a:spcBef>
                <a:spcPts val="0"/>
              </a:spcBef>
              <a:spcAft>
                <a:spcPts val="0"/>
              </a:spcAft>
              <a:buNone/>
            </a:pPr>
            <a:r>
              <a:rPr sz="1350" b="0" i="0" u="none">
                <a:solidFill>
                  <a:srgbClr val="3F4050"/>
                </a:solidFill>
                <a:latin typeface="Arial"/>
                <a:ea typeface="Arial"/>
                <a:cs typeface="Arial"/>
              </a:rPr>
              <a:t>The personal statement questions and the school reference.</a:t>
            </a:r>
          </a:p>
        </p:txBody>
      </p:sp>
      <p:sp>
        <p:nvSpPr>
          <p:cNvPr id="8" name="Rounded Rectangle 7"/>
          <p:cNvSpPr/>
          <p:nvPr/>
        </p:nvSpPr>
        <p:spPr>
          <a:xfrm>
            <a:off x="9134856"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4</a:t>
            </a:r>
          </a:p>
          <a:p>
            <a:pPr algn="l">
              <a:lnSpc>
                <a:spcPct val="105000"/>
              </a:lnSpc>
              <a:spcBef>
                <a:spcPts val="0"/>
              </a:spcBef>
              <a:spcAft>
                <a:spcPts val="800"/>
              </a:spcAft>
              <a:buNone/>
            </a:pPr>
            <a:r>
              <a:rPr sz="1700" b="1" i="0" u="none">
                <a:solidFill>
                  <a:srgbClr val="0B1F3A"/>
                </a:solidFill>
                <a:latin typeface="Georgia"/>
                <a:ea typeface="Georgia"/>
                <a:cs typeface="Georgia"/>
              </a:rPr>
              <a:t>Interview</a:t>
            </a:r>
          </a:p>
          <a:p>
            <a:pPr algn="l">
              <a:lnSpc>
                <a:spcPct val="116000"/>
              </a:lnSpc>
              <a:spcBef>
                <a:spcPts val="0"/>
              </a:spcBef>
              <a:spcAft>
                <a:spcPts val="0"/>
              </a:spcAft>
              <a:buNone/>
            </a:pPr>
            <a:r>
              <a:rPr sz="1350" b="0" i="0" u="none">
                <a:solidFill>
                  <a:srgbClr val="3F4050"/>
                </a:solidFill>
                <a:latin typeface="Arial"/>
                <a:ea typeface="Arial"/>
                <a:cs typeface="Arial"/>
              </a:rPr>
              <a:t>A multiple mini interview circuit or a panel interview.</a:t>
            </a:r>
          </a:p>
        </p:txBody>
      </p:sp>
      <p:sp>
        <p:nvSpPr>
          <p:cNvPr id="9" name="TextBox 8"/>
          <p:cNvSpPr txBox="1"/>
          <p:nvPr/>
        </p:nvSpPr>
        <p:spPr>
          <a:xfrm>
            <a:off x="685800" y="4315968"/>
            <a:ext cx="10820095" cy="1051560"/>
          </a:xfrm>
          <a:prstGeom prst="rect">
            <a:avLst/>
          </a:prstGeom>
          <a:noFill/>
        </p:spPr>
        <p:txBody>
          <a:bodyPr wrap="square" lIns="0" rIns="0" tIns="0" bIns="0">
            <a:spAutoFit/>
          </a:bodyPr>
          <a:lstStyle/>
          <a:p>
            <a:pPr algn="l">
              <a:lnSpc>
                <a:spcPct val="118000"/>
              </a:lnSpc>
              <a:spcBef>
                <a:spcPts val="0"/>
              </a:spcBef>
              <a:spcAft>
                <a:spcPts val="0"/>
              </a:spcAft>
              <a:buNone/>
            </a:pPr>
            <a:r>
              <a:rPr sz="1500" b="0" i="0" u="none">
                <a:solidFill>
                  <a:srgbClr val="3F4050"/>
                </a:solidFill>
                <a:latin typeface="Arial"/>
                <a:ea typeface="Arial"/>
                <a:cs typeface="Arial"/>
              </a:rPr>
              <a:t>Every school weights these four differently, and each one publishes its weighting. That is why where a student applies matters as much as how strong the application is: the same student is a strong candidate at one school and an also ran at another.</a:t>
            </a:r>
          </a:p>
        </p:txBody>
      </p:sp>
      <p:sp>
        <p:nvSpPr>
          <p:cNvPr id="10" name="Rounded Rectangle 9"/>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Weightings by school:  </a:t>
            </a:r>
            <a:r>
              <a:rPr sz="1150" b="1" i="0" u="sng">
                <a:solidFill>
                  <a:srgbClr val="0E7C7B"/>
                </a:solidFill>
                <a:latin typeface="Arial"/>
                <a:ea typeface="Arial"/>
                <a:cs typeface="Arial"/>
                <a:hlinkClick r:id="rId2"/>
              </a:rPr>
              <a:t>Compare UK medical schools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How universities use the UCAT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GRADES</a:t>
            </a:r>
          </a:p>
          <a:p>
            <a:pPr algn="l">
              <a:lnSpc>
                <a:spcPct val="100000"/>
              </a:lnSpc>
              <a:spcBef>
                <a:spcPts val="0"/>
              </a:spcBef>
              <a:spcAft>
                <a:spcPts val="0"/>
              </a:spcAft>
              <a:buNone/>
            </a:pPr>
            <a:r>
              <a:rPr sz="2700" b="1" i="0" u="none">
                <a:solidFill>
                  <a:srgbClr val="FFFFFF"/>
                </a:solidFill>
                <a:latin typeface="Georgia"/>
                <a:ea typeface="Georgia"/>
                <a:cs typeface="Georgia"/>
              </a:rPr>
              <a:t>Entry requirements at a glance</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A level subjects. </a:t>
            </a:r>
            <a:r>
              <a:rPr sz="1550" b="0" i="0" u="none">
                <a:solidFill>
                  <a:srgbClr val="3F4050"/>
                </a:solidFill>
                <a:latin typeface="Arial"/>
                <a:ea typeface="Arial"/>
                <a:cs typeface="Arial"/>
              </a:rPr>
              <a:t>Chemistry and biology are the usual pairing. Some schools require one and prefer the other, and a few accept other science or maths combinations. The exact requirement is set by each school.</a:t>
            </a:r>
          </a:p>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Typical offers </a:t>
            </a:r>
            <a:r>
              <a:rPr sz="1550" b="0" i="0" u="none">
                <a:solidFill>
                  <a:srgbClr val="3F4050"/>
                </a:solidFill>
                <a:latin typeface="Arial"/>
                <a:ea typeface="Arial"/>
                <a:cs typeface="Arial"/>
              </a:rPr>
              <a:t>sit in the AAA to A*AA range. Contextual and widening participation offers can be lower for students who meet the criteria, and gateway courses lower again.</a:t>
            </a:r>
          </a:p>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GCSEs matter more than families expect. </a:t>
            </a:r>
            <a:r>
              <a:rPr sz="1550" b="0" i="0" u="none">
                <a:solidFill>
                  <a:srgbClr val="3F4050"/>
                </a:solidFill>
                <a:latin typeface="Arial"/>
                <a:ea typeface="Arial"/>
                <a:cs typeface="Arial"/>
              </a:rPr>
              <a:t>Many schools set a minimum in English, maths and the sciences, and some score the whole GCSE profile as part of the ranking.</a:t>
            </a:r>
          </a:p>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Other qualifications. </a:t>
            </a:r>
            <a:r>
              <a:rPr sz="1550" b="0" i="0" u="none">
                <a:solidFill>
                  <a:srgbClr val="3F4050"/>
                </a:solidFill>
                <a:latin typeface="Arial"/>
                <a:ea typeface="Arial"/>
                <a:cs typeface="Arial"/>
              </a:rPr>
              <a:t>Scottish Highers, the International Baccalaureate and some Access and BTEC routes are accepted, each with its own published equivalent.</a:t>
            </a:r>
          </a:p>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Never work from a general figure. </a:t>
            </a:r>
            <a:r>
              <a:rPr sz="1550" b="0" i="0" u="none">
                <a:solidFill>
                  <a:srgbClr val="3F4050"/>
                </a:solidFill>
                <a:latin typeface="Arial"/>
                <a:ea typeface="Arial"/>
                <a:cs typeface="Arial"/>
              </a:rPr>
              <a:t>Requirements change between entry years. Check the school's own published requirement for the year your child is applying for, and check it again in the autumn.</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Requirements:  </a:t>
            </a:r>
            <a:r>
              <a:rPr sz="1150" b="1" i="0" u="sng">
                <a:solidFill>
                  <a:srgbClr val="0E7C7B"/>
                </a:solidFill>
                <a:latin typeface="Arial"/>
                <a:ea typeface="Arial"/>
                <a:cs typeface="Arial"/>
                <a:hlinkClick r:id="rId2"/>
              </a:rPr>
              <a:t>Entry requirements by school</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Compare UK medical schools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ADMISSIONS TEST</a:t>
            </a:r>
          </a:p>
          <a:p>
            <a:pPr algn="l">
              <a:lnSpc>
                <a:spcPct val="100000"/>
              </a:lnSpc>
              <a:spcBef>
                <a:spcPts val="0"/>
              </a:spcBef>
              <a:spcAft>
                <a:spcPts val="0"/>
              </a:spcAft>
              <a:buNone/>
            </a:pPr>
            <a:r>
              <a:rPr sz="2700" b="1" i="0" u="none">
                <a:solidFill>
                  <a:srgbClr val="FFFFFF"/>
                </a:solidFill>
                <a:latin typeface="Georgia"/>
                <a:ea typeface="Georgia"/>
                <a:cs typeface="Georgia"/>
              </a:rPr>
              <a:t>The UCAT</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What it is. </a:t>
            </a:r>
            <a:r>
              <a:rPr sz="1550" b="0" i="0" u="none">
                <a:solidFill>
                  <a:srgbClr val="3F4050"/>
                </a:solidFill>
                <a:latin typeface="Arial"/>
                <a:ea typeface="Arial"/>
                <a:cs typeface="Arial"/>
              </a:rPr>
              <a:t>A computer based aptitude test, sat at a test centre in the summer before the UCAS deadline, usually between July and late September. It has to be booked in advance and the popular slots go early.</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Since 2025 it has three scored sections: </a:t>
            </a:r>
            <a:r>
              <a:rPr sz="1550" b="0" i="0" u="none">
                <a:solidFill>
                  <a:srgbClr val="3F4050"/>
                </a:solidFill>
                <a:latin typeface="Arial"/>
                <a:ea typeface="Arial"/>
                <a:cs typeface="Arial"/>
              </a:rPr>
              <a:t>verbal reasoning, decision making and quantitative reasoning. Abstract reasoning was removed.</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The scale runs 900 to 2700. </a:t>
            </a:r>
            <a:r>
              <a:rPr sz="1550" b="0" i="0" u="none">
                <a:solidFill>
                  <a:srgbClr val="3F4050"/>
                </a:solidFill>
                <a:latin typeface="Arial"/>
                <a:ea typeface="Arial"/>
                <a:cs typeface="Arial"/>
              </a:rPr>
              <a:t>Each section is scaled from 300 to 900. Any score you see quoted out of 3600 belongs to the older format and cannot be compared with a current one.</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Situational judgement </a:t>
            </a:r>
            <a:r>
              <a:rPr sz="1550" b="0" i="0" u="none">
                <a:solidFill>
                  <a:srgbClr val="3F4050"/>
                </a:solidFill>
                <a:latin typeface="Arial"/>
                <a:ea typeface="Arial"/>
                <a:cs typeface="Arial"/>
              </a:rPr>
              <a:t>is reported separately in bands one to four and is not added to the total. Some schools treat a low band as a barrier in its own right.</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Schools use it in completely different ways. </a:t>
            </a:r>
            <a:r>
              <a:rPr sz="1550" b="0" i="0" u="none">
                <a:solidFill>
                  <a:srgbClr val="3F4050"/>
                </a:solidFill>
                <a:latin typeface="Arial"/>
                <a:ea typeface="Arial"/>
                <a:cs typeface="Arial"/>
              </a:rPr>
              <a:t>Some set a hard cut off, some score it alongside academics, some use it only to rank who gets an interview. Cut offs move every year with the strength of the cohort, so last year's number is a guide and not a rule.</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How each school uses it:  </a:t>
            </a:r>
            <a:r>
              <a:rPr sz="1150" b="1" i="0" u="sng">
                <a:solidFill>
                  <a:srgbClr val="0E7C7B"/>
                </a:solidFill>
                <a:latin typeface="Arial"/>
                <a:ea typeface="Arial"/>
                <a:cs typeface="Arial"/>
                <a:hlinkClick r:id="rId2"/>
              </a:rPr>
              <a:t>How universities use the UCAT</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UCAT guides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4"/>
              </a:rPr>
              <a:t>UCAT score calculator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WHEN THINGS HAPPEN</a:t>
            </a:r>
          </a:p>
          <a:p>
            <a:pPr algn="l">
              <a:lnSpc>
                <a:spcPct val="100000"/>
              </a:lnSpc>
              <a:spcBef>
                <a:spcPts val="0"/>
              </a:spcBef>
              <a:spcAft>
                <a:spcPts val="0"/>
              </a:spcAft>
              <a:buNone/>
            </a:pPr>
            <a:r>
              <a:rPr sz="2700" b="1" i="0" u="none">
                <a:solidFill>
                  <a:srgbClr val="FFFFFF"/>
                </a:solidFill>
                <a:latin typeface="Georgia"/>
                <a:ea typeface="Georgia"/>
                <a:cs typeface="Georgia"/>
              </a:rPr>
              <a:t>The application year</a:t>
            </a:r>
          </a:p>
        </p:txBody>
      </p:sp>
      <p:sp>
        <p:nvSpPr>
          <p:cNvPr id="5" name="Rounded Rectangle 4"/>
          <p:cNvSpPr/>
          <p:nvPr/>
        </p:nvSpPr>
        <p:spPr>
          <a:xfrm>
            <a:off x="685800"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Year 12, spring</a:t>
            </a:r>
          </a:p>
          <a:p>
            <a:pPr algn="l">
              <a:lnSpc>
                <a:spcPct val="116000"/>
              </a:lnSpc>
              <a:spcBef>
                <a:spcPts val="0"/>
              </a:spcBef>
              <a:spcAft>
                <a:spcPts val="0"/>
              </a:spcAft>
              <a:buNone/>
            </a:pPr>
            <a:r>
              <a:rPr sz="1150" b="0" i="0" u="none">
                <a:solidFill>
                  <a:srgbClr val="3F4050"/>
                </a:solidFill>
                <a:latin typeface="Arial"/>
                <a:ea typeface="Arial"/>
                <a:cs typeface="Arial"/>
              </a:rPr>
              <a:t>Start a regular volunteering or work commitment. Begin looking at schools and their weightings. Start UCAT preparation.</a:t>
            </a:r>
          </a:p>
        </p:txBody>
      </p:sp>
      <p:sp>
        <p:nvSpPr>
          <p:cNvPr id="6" name="Rounded Rectangle 5"/>
          <p:cNvSpPr/>
          <p:nvPr/>
        </p:nvSpPr>
        <p:spPr>
          <a:xfrm>
            <a:off x="2496312"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Summer</a:t>
            </a:r>
          </a:p>
          <a:p>
            <a:pPr algn="l">
              <a:lnSpc>
                <a:spcPct val="116000"/>
              </a:lnSpc>
              <a:spcBef>
                <a:spcPts val="0"/>
              </a:spcBef>
              <a:spcAft>
                <a:spcPts val="0"/>
              </a:spcAft>
              <a:buNone/>
            </a:pPr>
            <a:r>
              <a:rPr sz="1150" b="0" i="0" u="none">
                <a:solidFill>
                  <a:srgbClr val="3F4050"/>
                </a:solidFill>
                <a:latin typeface="Arial"/>
                <a:ea typeface="Arial"/>
                <a:cs typeface="Arial"/>
              </a:rPr>
              <a:t>Book and sit the UCAT, usually July to late September. Draft the UCAS application and give the referee time.</a:t>
            </a:r>
          </a:p>
        </p:txBody>
      </p:sp>
      <p:sp>
        <p:nvSpPr>
          <p:cNvPr id="7" name="Rounded Rectangle 6"/>
          <p:cNvSpPr/>
          <p:nvPr/>
        </p:nvSpPr>
        <p:spPr>
          <a:xfrm>
            <a:off x="4306824" y="1965960"/>
            <a:ext cx="1709928" cy="2743200"/>
          </a:xfrm>
          <a:prstGeom prst="roundRect">
            <a:avLst>
              <a:gd name="adj" fmla="val 6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F0B84A"/>
                </a:solidFill>
                <a:latin typeface="Georgia"/>
                <a:ea typeface="Georgia"/>
                <a:cs typeface="Georgia"/>
              </a:rPr>
              <a:t>15 October</a:t>
            </a:r>
          </a:p>
          <a:p>
            <a:pPr algn="l">
              <a:lnSpc>
                <a:spcPct val="116000"/>
              </a:lnSpc>
              <a:spcBef>
                <a:spcPts val="0"/>
              </a:spcBef>
              <a:spcAft>
                <a:spcPts val="0"/>
              </a:spcAft>
              <a:buNone/>
            </a:pPr>
            <a:r>
              <a:rPr sz="1150" b="0" i="0" u="none">
                <a:solidFill>
                  <a:srgbClr val="FFFFFF"/>
                </a:solidFill>
                <a:latin typeface="Arial"/>
                <a:ea typeface="Arial"/>
                <a:cs typeface="Arial"/>
              </a:rPr>
              <a:t>The UCAS deadline for medicine, dentistry, veterinary medicine and Oxford or Cambridge. This date is fixed every year and is earlier than for other courses.</a:t>
            </a:r>
          </a:p>
        </p:txBody>
      </p:sp>
      <p:sp>
        <p:nvSpPr>
          <p:cNvPr id="8" name="Rounded Rectangle 7"/>
          <p:cNvSpPr/>
          <p:nvPr/>
        </p:nvSpPr>
        <p:spPr>
          <a:xfrm>
            <a:off x="6117336"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Winter</a:t>
            </a:r>
          </a:p>
          <a:p>
            <a:pPr algn="l">
              <a:lnSpc>
                <a:spcPct val="116000"/>
              </a:lnSpc>
              <a:spcBef>
                <a:spcPts val="0"/>
              </a:spcBef>
              <a:spcAft>
                <a:spcPts val="0"/>
              </a:spcAft>
              <a:buNone/>
            </a:pPr>
            <a:r>
              <a:rPr sz="1150" b="0" i="0" u="none">
                <a:solidFill>
                  <a:srgbClr val="3F4050"/>
                </a:solidFill>
                <a:latin typeface="Arial"/>
                <a:ea typeface="Arial"/>
                <a:cs typeface="Arial"/>
              </a:rPr>
              <a:t>Interviews, typically from December onwards and running into the spring, often at short notice.</a:t>
            </a:r>
          </a:p>
        </p:txBody>
      </p:sp>
      <p:sp>
        <p:nvSpPr>
          <p:cNvPr id="9" name="Rounded Rectangle 8"/>
          <p:cNvSpPr/>
          <p:nvPr/>
        </p:nvSpPr>
        <p:spPr>
          <a:xfrm>
            <a:off x="7927848"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Spring</a:t>
            </a:r>
          </a:p>
          <a:p>
            <a:pPr algn="l">
              <a:lnSpc>
                <a:spcPct val="116000"/>
              </a:lnSpc>
              <a:spcBef>
                <a:spcPts val="0"/>
              </a:spcBef>
              <a:spcAft>
                <a:spcPts val="0"/>
              </a:spcAft>
              <a:buNone/>
            </a:pPr>
            <a:r>
              <a:rPr sz="1150" b="0" i="0" u="none">
                <a:solidFill>
                  <a:srgbClr val="3F4050"/>
                </a:solidFill>
                <a:latin typeface="Arial"/>
                <a:ea typeface="Arial"/>
                <a:cs typeface="Arial"/>
              </a:rPr>
              <a:t>Decisions arrive. The student picks a firm choice and an insurance choice.</a:t>
            </a:r>
          </a:p>
        </p:txBody>
      </p:sp>
      <p:sp>
        <p:nvSpPr>
          <p:cNvPr id="10" name="Rounded Rectangle 9"/>
          <p:cNvSpPr/>
          <p:nvPr/>
        </p:nvSpPr>
        <p:spPr>
          <a:xfrm>
            <a:off x="9738360"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August</a:t>
            </a:r>
          </a:p>
          <a:p>
            <a:pPr algn="l">
              <a:lnSpc>
                <a:spcPct val="116000"/>
              </a:lnSpc>
              <a:spcBef>
                <a:spcPts val="0"/>
              </a:spcBef>
              <a:spcAft>
                <a:spcPts val="0"/>
              </a:spcAft>
              <a:buNone/>
            </a:pPr>
            <a:r>
              <a:rPr sz="1150" b="0" i="0" u="none">
                <a:solidFill>
                  <a:srgbClr val="3F4050"/>
                </a:solidFill>
                <a:latin typeface="Arial"/>
                <a:ea typeface="Arial"/>
                <a:cs typeface="Arial"/>
              </a:rPr>
              <a:t>Results day and confirmation.</a:t>
            </a:r>
          </a:p>
        </p:txBody>
      </p:sp>
      <p:sp>
        <p:nvSpPr>
          <p:cNvPr id="11" name="TextBox 10"/>
          <p:cNvSpPr txBox="1"/>
          <p:nvPr/>
        </p:nvSpPr>
        <p:spPr>
          <a:xfrm>
            <a:off x="685800" y="4919472"/>
            <a:ext cx="10820095" cy="548640"/>
          </a:xfrm>
          <a:prstGeom prst="rect">
            <a:avLst/>
          </a:prstGeom>
          <a:noFill/>
        </p:spPr>
        <p:txBody>
          <a:bodyPr wrap="square" lIns="0" rIns="0" tIns="0" bIns="0">
            <a:spAutoFit/>
          </a:bodyPr>
          <a:lstStyle/>
          <a:p>
            <a:pPr algn="l">
              <a:lnSpc>
                <a:spcPct val="115000"/>
              </a:lnSpc>
              <a:spcBef>
                <a:spcPts val="0"/>
              </a:spcBef>
              <a:spcAft>
                <a:spcPts val="0"/>
              </a:spcAft>
              <a:buNone/>
            </a:pPr>
            <a:r>
              <a:rPr sz="1450" b="0" i="1" u="none">
                <a:solidFill>
                  <a:srgbClr val="3F4050"/>
                </a:solidFill>
                <a:latin typeface="Arial"/>
                <a:ea typeface="Arial"/>
                <a:cs typeface="Arial"/>
              </a:rPr>
              <a:t>Only the October deadline is fixed. Everything else is the normal shape of the cycle, so check the current year's dates with UCAS and with each school.</a:t>
            </a:r>
          </a:p>
        </p:txBody>
      </p:sp>
      <p:sp>
        <p:nvSpPr>
          <p:cNvPr id="12" name="Rounded Rectangle 11"/>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Step by step:  </a:t>
            </a:r>
            <a:r>
              <a:rPr sz="1150" b="1" i="0" u="sng">
                <a:solidFill>
                  <a:srgbClr val="0E7C7B"/>
                </a:solidFill>
                <a:latin typeface="Arial"/>
                <a:ea typeface="Arial"/>
                <a:cs typeface="Arial"/>
                <a:hlinkClick r:id="rId2"/>
              </a:rPr>
              <a:t>The UCAS application, step by step</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Interview dates and formats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STRATEGY</a:t>
            </a:r>
          </a:p>
          <a:p>
            <a:pPr algn="l">
              <a:lnSpc>
                <a:spcPct val="100000"/>
              </a:lnSpc>
              <a:spcBef>
                <a:spcPts val="0"/>
              </a:spcBef>
              <a:spcAft>
                <a:spcPts val="0"/>
              </a:spcAft>
              <a:buNone/>
            </a:pPr>
            <a:r>
              <a:rPr sz="2700" b="1" i="0" u="none">
                <a:solidFill>
                  <a:srgbClr val="FFFFFF"/>
                </a:solidFill>
                <a:latin typeface="Georgia"/>
                <a:ea typeface="Georgia"/>
                <a:cs typeface="Georgia"/>
              </a:rPr>
              <a:t>Choosing where to apply: the four choice rule</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Four, not five. </a:t>
            </a:r>
            <a:r>
              <a:rPr sz="1550" b="0" i="0" u="none">
                <a:solidFill>
                  <a:srgbClr val="3F4050"/>
                </a:solidFill>
                <a:latin typeface="Arial"/>
                <a:ea typeface="Arial"/>
                <a:cs typeface="Arial"/>
              </a:rPr>
              <a:t>UCAS allows a maximum of four medicine courses in one cycle. The fifth slot can be used for a different subject, and universities do not see what else is on the form.</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Choose by fit, not by reputation. </a:t>
            </a:r>
            <a:r>
              <a:rPr sz="1550" b="0" i="0" u="none">
                <a:solidFill>
                  <a:srgbClr val="3F4050"/>
                </a:solidFill>
                <a:latin typeface="Arial"/>
                <a:ea typeface="Arial"/>
                <a:cs typeface="Arial"/>
              </a:rPr>
              <a:t>Match the student's UCAT score and GCSE profile against each school's published weighting. The same application succeeds at one school and is screened out at another.</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A sensible spread </a:t>
            </a:r>
            <a:r>
              <a:rPr sz="1550" b="0" i="0" u="none">
                <a:solidFill>
                  <a:srgbClr val="3F4050"/>
                </a:solidFill>
                <a:latin typeface="Arial"/>
                <a:ea typeface="Arial"/>
                <a:cs typeface="Arial"/>
              </a:rPr>
              <a:t>is one ambitious choice, two realistic ones and one where the published weighting clearly plays to the student's strengths.</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Look at the course, not only the entry bar. </a:t>
            </a:r>
            <a:r>
              <a:rPr sz="1550" b="0" i="0" u="none">
                <a:solidFill>
                  <a:srgbClr val="3F4050"/>
                </a:solidFill>
                <a:latin typeface="Arial"/>
                <a:ea typeface="Arial"/>
                <a:cs typeface="Arial"/>
              </a:rPr>
              <a:t>Problem based or traditional teaching, how early students meet patients, whether an intercalated year is built in, campus or city, and the honest cost of living there.</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The fifth choice is not an admission of defeat. </a:t>
            </a:r>
            <a:r>
              <a:rPr sz="1550" b="0" i="0" u="none">
                <a:solidFill>
                  <a:srgbClr val="3F4050"/>
                </a:solidFill>
                <a:latin typeface="Arial"/>
                <a:ea typeface="Arial"/>
                <a:cs typeface="Arial"/>
              </a:rPr>
              <a:t>Biomedical science, pharmacy, nursing and similar courses are worthwhile in their own right, and several are routes back to medicine later.</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Compare schools:  </a:t>
            </a:r>
            <a:r>
              <a:rPr sz="1150" b="1" i="0" u="sng">
                <a:solidFill>
                  <a:srgbClr val="0E7C7B"/>
                </a:solidFill>
                <a:latin typeface="Arial"/>
                <a:ea typeface="Arial"/>
                <a:cs typeface="Arial"/>
                <a:hlinkClick r:id="rId2"/>
              </a:rPr>
              <a:t>Compare UK medical schools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How to choose a medical school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LAST STAGE</a:t>
            </a:r>
          </a:p>
          <a:p>
            <a:pPr algn="l">
              <a:lnSpc>
                <a:spcPct val="100000"/>
              </a:lnSpc>
              <a:spcBef>
                <a:spcPts val="0"/>
              </a:spcBef>
              <a:spcAft>
                <a:spcPts val="0"/>
              </a:spcAft>
              <a:buNone/>
            </a:pPr>
            <a:r>
              <a:rPr sz="2700" b="1" i="0" u="none">
                <a:solidFill>
                  <a:srgbClr val="FFFFFF"/>
                </a:solidFill>
                <a:latin typeface="Georgia"/>
                <a:ea typeface="Georgia"/>
                <a:cs typeface="Georgia"/>
              </a:rPr>
              <a:t>What interviews look like</a:t>
            </a:r>
          </a:p>
        </p:txBody>
      </p:sp>
      <p:sp>
        <p:nvSpPr>
          <p:cNvPr id="5" name="Rounded Rectangle 4"/>
          <p:cNvSpPr/>
          <p:nvPr/>
        </p:nvSpPr>
        <p:spPr>
          <a:xfrm>
            <a:off x="685800" y="1783080"/>
            <a:ext cx="5257800"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182880" bIns="146304"/>
          <a:lstStyle/>
          <a:p>
            <a:pPr algn="l">
              <a:lnSpc>
                <a:spcPct val="105000"/>
              </a:lnSpc>
              <a:spcBef>
                <a:spcPts val="0"/>
              </a:spcBef>
              <a:spcAft>
                <a:spcPts val="900"/>
              </a:spcAft>
              <a:buNone/>
            </a:pPr>
            <a:r>
              <a:rPr sz="1800" b="1" i="0" u="none">
                <a:solidFill>
                  <a:srgbClr val="0B1F3A"/>
                </a:solidFill>
                <a:latin typeface="Georgia"/>
                <a:ea typeface="Georgia"/>
                <a:cs typeface="Georgia"/>
              </a:rPr>
              <a:t>Multiple mini interview</a:t>
            </a:r>
          </a:p>
          <a:p>
            <a:pPr algn="l">
              <a:lnSpc>
                <a:spcPct val="118000"/>
              </a:lnSpc>
              <a:spcBef>
                <a:spcPts val="0"/>
              </a:spcBef>
              <a:spcAft>
                <a:spcPts val="0"/>
              </a:spcAft>
              <a:buNone/>
            </a:pPr>
            <a:r>
              <a:rPr sz="1400" b="0" i="0" u="none">
                <a:solidFill>
                  <a:srgbClr val="3F4050"/>
                </a:solidFill>
                <a:latin typeface="Arial"/>
                <a:ea typeface="Arial"/>
                <a:cs typeface="Arial"/>
              </a:rPr>
              <a:t>A circuit of short stations, each a few minutes long and scored on its own. A weak station does not sink the whole interview, which is why the format suits nervous students better than people expect.</a:t>
            </a:r>
          </a:p>
        </p:txBody>
      </p:sp>
      <p:sp>
        <p:nvSpPr>
          <p:cNvPr id="6" name="Rounded Rectangle 5"/>
          <p:cNvSpPr/>
          <p:nvPr/>
        </p:nvSpPr>
        <p:spPr>
          <a:xfrm>
            <a:off x="6245352" y="1783080"/>
            <a:ext cx="5257800"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182880" bIns="146304"/>
          <a:lstStyle/>
          <a:p>
            <a:pPr algn="l">
              <a:lnSpc>
                <a:spcPct val="105000"/>
              </a:lnSpc>
              <a:spcBef>
                <a:spcPts val="0"/>
              </a:spcBef>
              <a:spcAft>
                <a:spcPts val="900"/>
              </a:spcAft>
              <a:buNone/>
            </a:pPr>
            <a:r>
              <a:rPr sz="1800" b="1" i="0" u="none">
                <a:solidFill>
                  <a:srgbClr val="0B1F3A"/>
                </a:solidFill>
                <a:latin typeface="Georgia"/>
                <a:ea typeface="Georgia"/>
                <a:cs typeface="Georgia"/>
              </a:rPr>
              <a:t>Panel interview</a:t>
            </a:r>
          </a:p>
          <a:p>
            <a:pPr algn="l">
              <a:lnSpc>
                <a:spcPct val="118000"/>
              </a:lnSpc>
              <a:spcBef>
                <a:spcPts val="0"/>
              </a:spcBef>
              <a:spcAft>
                <a:spcPts val="0"/>
              </a:spcAft>
              <a:buNone/>
            </a:pPr>
            <a:r>
              <a:rPr sz="1400" b="0" i="0" u="none">
                <a:solidFill>
                  <a:srgbClr val="3F4050"/>
                </a:solidFill>
                <a:latin typeface="Arial"/>
                <a:ea typeface="Arial"/>
                <a:cs typeface="Arial"/>
              </a:rPr>
              <a:t>One longer conversation with two or three interviewers, often working through a set list of areas. It rewards students who can develop an answer rather than deliver a soundbite.</a:t>
            </a:r>
          </a:p>
        </p:txBody>
      </p:sp>
      <p:sp>
        <p:nvSpPr>
          <p:cNvPr id="7" name="TextBox 6"/>
          <p:cNvSpPr txBox="1"/>
          <p:nvPr/>
        </p:nvSpPr>
        <p:spPr>
          <a:xfrm>
            <a:off x="685800" y="4224528"/>
            <a:ext cx="10820095" cy="1188720"/>
          </a:xfrm>
          <a:prstGeom prst="rect">
            <a:avLst/>
          </a:prstGeom>
          <a:noFill/>
        </p:spPr>
        <p:txBody>
          <a:bodyPr wrap="square" lIns="0" rIns="0" tIns="0" bIns="0">
            <a:spAutoFit/>
          </a:bodyPr>
          <a:lstStyle/>
          <a:p>
            <a:pPr algn="l" marL="237744" indent="-237744">
              <a:lnSpc>
                <a:spcPct val="114000"/>
              </a:lnSpc>
              <a:spcBef>
                <a:spcPts val="0"/>
              </a:spcBef>
              <a:spcAft>
                <a:spcPts val="700"/>
              </a:spcAft>
              <a:buClr>
                <a:srgbClr val="0E7C7B"/>
              </a:buClr>
              <a:buFont typeface="Arial"/>
              <a:buChar char="•"/>
            </a:pPr>
            <a:r>
              <a:rPr sz="1400" b="0" i="0" u="none">
                <a:solidFill>
                  <a:srgbClr val="3F4050"/>
                </a:solidFill>
                <a:latin typeface="Arial"/>
                <a:ea typeface="Arial"/>
                <a:cs typeface="Arial"/>
              </a:rPr>
              <a:t>Both formats cover the same ground: motivation for medicine, reflection on work experience, ethics, teamwork, communication, and some awareness of how the NHS works.</a:t>
            </a:r>
          </a:p>
          <a:p>
            <a:pPr algn="l" marL="237744" indent="-237744">
              <a:lnSpc>
                <a:spcPct val="114000"/>
              </a:lnSpc>
              <a:spcBef>
                <a:spcPts val="0"/>
              </a:spcBef>
              <a:spcAft>
                <a:spcPts val="700"/>
              </a:spcAft>
              <a:buClr>
                <a:srgbClr val="0E7C7B"/>
              </a:buClr>
              <a:buFont typeface="Arial"/>
              <a:buChar char="•"/>
            </a:pPr>
            <a:r>
              <a:rPr sz="1400" b="0" i="0" u="none">
                <a:solidFill>
                  <a:srgbClr val="3F4050"/>
                </a:solidFill>
                <a:latin typeface="Arial"/>
                <a:ea typeface="Arial"/>
                <a:cs typeface="Arial"/>
              </a:rPr>
              <a:t>Almost all are scored against a rubric, so a structured, honest, reflective answer beats a rehearsed speech. Interviewers can hear a memorised script immediately.</a:t>
            </a:r>
          </a:p>
        </p:txBody>
      </p:sp>
      <p:sp>
        <p:nvSpPr>
          <p:cNvPr id="8" name="Rounded Rectangle 7"/>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Formats and dates by school:  </a:t>
            </a:r>
            <a:r>
              <a:rPr sz="1150" b="1" i="0" u="sng">
                <a:solidFill>
                  <a:srgbClr val="0E7C7B"/>
                </a:solidFill>
                <a:latin typeface="Arial"/>
                <a:ea typeface="Arial"/>
                <a:cs typeface="Arial"/>
                <a:hlinkClick r:id="rId2"/>
              </a:rPr>
              <a:t>Interview dates and formats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Interview and offer rates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EVIDENCE</a:t>
            </a:r>
          </a:p>
          <a:p>
            <a:pPr algn="l">
              <a:lnSpc>
                <a:spcPct val="100000"/>
              </a:lnSpc>
              <a:spcBef>
                <a:spcPts val="0"/>
              </a:spcBef>
              <a:spcAft>
                <a:spcPts val="0"/>
              </a:spcAft>
              <a:buNone/>
            </a:pPr>
            <a:r>
              <a:rPr sz="2700" b="1" i="0" u="none">
                <a:solidFill>
                  <a:srgbClr val="FFFFFF"/>
                </a:solidFill>
                <a:latin typeface="Georgia"/>
                <a:ea typeface="Georgia"/>
                <a:cs typeface="Georgia"/>
              </a:rPr>
              <a:t>Work experience that actually counts</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Reflection beats glamour. </a:t>
            </a:r>
            <a:r>
              <a:rPr sz="1550" b="0" i="0" u="none">
                <a:solidFill>
                  <a:srgbClr val="3F4050"/>
                </a:solidFill>
                <a:latin typeface="Arial"/>
                <a:ea typeface="Arial"/>
                <a:cs typeface="Arial"/>
              </a:rPr>
              <a:t>Schools assess what a student understood, not where they stood. A week in a hospital theatre with nothing to say about it scores below a year in a care home with something real to say.</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Regular commitment is the strongest evidence. </a:t>
            </a:r>
            <a:r>
              <a:rPr sz="1550" b="0" i="0" u="none">
                <a:solidFill>
                  <a:srgbClr val="3F4050"/>
                </a:solidFill>
                <a:latin typeface="Arial"/>
                <a:ea typeface="Arial"/>
                <a:cs typeface="Arial"/>
              </a:rPr>
              <a:t>A care home, a hospice, a disability group, a youth or sports club, St John Ambulance, a charity shop. Weekly and sustained, not one off.</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Paid work counts. </a:t>
            </a:r>
            <a:r>
              <a:rPr sz="1550" b="0" i="0" u="none">
                <a:solidFill>
                  <a:srgbClr val="3F4050"/>
                </a:solidFill>
                <a:latin typeface="Arial"/>
                <a:ea typeface="Arial"/>
                <a:cs typeface="Arial"/>
              </a:rPr>
              <a:t>A Saturday job in retail or hospitality is genuine evidence of communication, resilience and dealing with people who are having a bad day. Students routinely leave it out. They should not.</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Virtual and structured online programmes are accepted </a:t>
            </a:r>
            <a:r>
              <a:rPr sz="1550" b="0" i="0" u="none">
                <a:solidFill>
                  <a:srgbClr val="3F4050"/>
                </a:solidFill>
                <a:latin typeface="Arial"/>
                <a:ea typeface="Arial"/>
                <a:cs typeface="Arial"/>
              </a:rPr>
              <a:t>by many schools, and they matter for students who cannot get a placement locally or cannot travel.</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No family connection is required. </a:t>
            </a:r>
            <a:r>
              <a:rPr sz="1550" b="0" i="0" u="none">
                <a:solidFill>
                  <a:srgbClr val="3F4050"/>
                </a:solidFill>
                <a:latin typeface="Arial"/>
                <a:ea typeface="Arial"/>
                <a:cs typeface="Arial"/>
              </a:rPr>
              <a:t>Schools know that shadowing a relative who is a consultant is a matter of luck, and they have designed around it.</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Find placements:  </a:t>
            </a:r>
            <a:r>
              <a:rPr sz="1150" b="1" i="0" u="sng">
                <a:solidFill>
                  <a:srgbClr val="0E7C7B"/>
                </a:solidFill>
                <a:latin typeface="Arial"/>
                <a:ea typeface="Arial"/>
                <a:cs typeface="Arial"/>
                <a:hlinkClick r:id="rId2"/>
              </a:rPr>
              <a:t>Work experience finder</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Work experience guide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YOUR PART</a:t>
            </a:r>
          </a:p>
          <a:p>
            <a:pPr algn="l">
              <a:lnSpc>
                <a:spcPct val="100000"/>
              </a:lnSpc>
              <a:spcBef>
                <a:spcPts val="0"/>
              </a:spcBef>
              <a:spcAft>
                <a:spcPts val="0"/>
              </a:spcAft>
              <a:buNone/>
            </a:pPr>
            <a:r>
              <a:rPr sz="2700" b="1" i="0" u="none">
                <a:solidFill>
                  <a:srgbClr val="FFFFFF"/>
                </a:solidFill>
                <a:latin typeface="Georgia"/>
                <a:ea typeface="Georgia"/>
                <a:cs typeface="Georgia"/>
              </a:rPr>
              <a:t>How you can genuinely help at home</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Keep the calendar. </a:t>
            </a:r>
            <a:r>
              <a:rPr sz="1500" b="0" i="0" u="none">
                <a:solidFill>
                  <a:srgbClr val="3F4050"/>
                </a:solidFill>
                <a:latin typeface="Arial"/>
                <a:ea typeface="Arial"/>
                <a:cs typeface="Arial"/>
              </a:rPr>
              <a:t>The UCAT booking, the school's internal reference deadline, 15 October, the interview window. Owning the dates is a real contribution and it is one your child will not resent.</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Ask open questions and then be quiet. </a:t>
            </a:r>
            <a:r>
              <a:rPr sz="1500" b="0" i="0" u="none">
                <a:solidFill>
                  <a:srgbClr val="3F4050"/>
                </a:solidFill>
                <a:latin typeface="Arial"/>
                <a:ea typeface="Arial"/>
                <a:cs typeface="Arial"/>
              </a:rPr>
              <a:t>"What did you see today that surprised you?" is worth more than any amount of advice. It is also interview practice without either of you calling it that.</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Help them find the commitment, then hand it over. </a:t>
            </a:r>
            <a:r>
              <a:rPr sz="1500" b="0" i="0" u="none">
                <a:solidFill>
                  <a:srgbClr val="3F4050"/>
                </a:solidFill>
                <a:latin typeface="Arial"/>
                <a:ea typeface="Arial"/>
                <a:cs typeface="Arial"/>
              </a:rPr>
              <a:t>Make the first phone call if they are stuck. After that it is theirs, and the ownership is part of what schools are assessing.</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Read the application once, for sense and spelling. </a:t>
            </a:r>
            <a:r>
              <a:rPr sz="1500" b="0" i="0" u="none">
                <a:solidFill>
                  <a:srgbClr val="3F4050"/>
                </a:solidFill>
                <a:latin typeface="Arial"/>
                <a:ea typeface="Arial"/>
                <a:cs typeface="Arial"/>
              </a:rPr>
              <a:t>Do not rewrite it. Admissions tutors read thousands and can tell when a forty year old wrote it.</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Protect sleep and food in the heavy weeks. </a:t>
            </a:r>
            <a:r>
              <a:rPr sz="1500" b="0" i="0" u="none">
                <a:solidFill>
                  <a:srgbClr val="3F4050"/>
                </a:solidFill>
                <a:latin typeface="Arial"/>
                <a:ea typeface="Arial"/>
                <a:cs typeface="Arial"/>
              </a:rPr>
              <a:t>The fortnight before the UCAT and the week of an interview are when a household can help most, and it is rarely by talking about medicine.</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Have the back up conversation early, </a:t>
            </a:r>
            <a:r>
              <a:rPr sz="1500" b="0" i="0" u="none">
                <a:solidFill>
                  <a:srgbClr val="3F4050"/>
                </a:solidFill>
                <a:latin typeface="Arial"/>
                <a:ea typeface="Arial"/>
                <a:cs typeface="Arial"/>
              </a:rPr>
              <a:t>while it is still calm and hypothetical. It is much harder to start on results day.</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For parents:  </a:t>
            </a:r>
            <a:r>
              <a:rPr sz="1150" b="1" i="0" u="sng">
                <a:solidFill>
                  <a:srgbClr val="0E7C7B"/>
                </a:solidFill>
                <a:latin typeface="Arial"/>
                <a:ea typeface="Arial"/>
                <a:cs typeface="Arial"/>
                <a:hlinkClick r:id="rId2"/>
              </a:rPr>
              <a:t>The parents' hub</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YOUR PART</a:t>
            </a:r>
          </a:p>
          <a:p>
            <a:pPr algn="l">
              <a:lnSpc>
                <a:spcPct val="100000"/>
              </a:lnSpc>
              <a:spcBef>
                <a:spcPts val="0"/>
              </a:spcBef>
              <a:spcAft>
                <a:spcPts val="0"/>
              </a:spcAft>
              <a:buNone/>
            </a:pPr>
            <a:r>
              <a:rPr sz="2700" b="1" i="0" u="none">
                <a:solidFill>
                  <a:srgbClr val="FFFFFF"/>
                </a:solidFill>
                <a:latin typeface="Georgia"/>
                <a:ea typeface="Georgia"/>
                <a:cs typeface="Georgia"/>
              </a:rPr>
              <a:t>What to avoid</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algn="l" marL="237744" indent="-237744">
              <a:lnSpc>
                <a:spcPct val="114000"/>
              </a:lnSpc>
              <a:spcBef>
                <a:spcPts val="0"/>
              </a:spcBef>
              <a:spcAft>
                <a:spcPts val="900"/>
              </a:spcAft>
              <a:buClr>
                <a:srgbClr val="0E7C7B"/>
              </a:buClr>
              <a:buFont typeface="Arial"/>
              <a:buChar char="•"/>
            </a:pPr>
            <a:r>
              <a:rPr sz="1500" b="0" i="0" u="none">
                <a:solidFill>
                  <a:srgbClr val="3F4050"/>
                </a:solidFill>
                <a:latin typeface="Arial"/>
                <a:ea typeface="Arial"/>
                <a:cs typeface="Arial"/>
              </a:rPr>
              <a:t>Writing or heavily editing the personal statement. It is checked, it is obvious, and it puts the application at risk.</a:t>
            </a:r>
          </a:p>
          <a:p>
            <a:pPr algn="l" marL="237744" indent="-237744">
              <a:lnSpc>
                <a:spcPct val="114000"/>
              </a:lnSpc>
              <a:spcBef>
                <a:spcPts val="0"/>
              </a:spcBef>
              <a:spcAft>
                <a:spcPts val="900"/>
              </a:spcAft>
              <a:buClr>
                <a:srgbClr val="0E7C7B"/>
              </a:buClr>
              <a:buFont typeface="Arial"/>
              <a:buChar char="•"/>
            </a:pPr>
            <a:r>
              <a:rPr sz="1500" b="0" i="0" u="none">
                <a:solidFill>
                  <a:srgbClr val="3F4050"/>
                </a:solidFill>
                <a:latin typeface="Arial"/>
                <a:ea typeface="Arial"/>
                <a:cs typeface="Arial"/>
              </a:rPr>
              <a:t>Contacting admissions offices on your child's behalf. Universities expect to hear from the applicant.</a:t>
            </a:r>
          </a:p>
          <a:p>
            <a:pPr algn="l" marL="237744" indent="-237744">
              <a:lnSpc>
                <a:spcPct val="114000"/>
              </a:lnSpc>
              <a:spcBef>
                <a:spcPts val="0"/>
              </a:spcBef>
              <a:spcAft>
                <a:spcPts val="900"/>
              </a:spcAft>
              <a:buClr>
                <a:srgbClr val="0E7C7B"/>
              </a:buClr>
              <a:buFont typeface="Arial"/>
              <a:buChar char="•"/>
            </a:pPr>
            <a:r>
              <a:rPr sz="1500" b="0" i="0" u="none">
                <a:solidFill>
                  <a:srgbClr val="3F4050"/>
                </a:solidFill>
                <a:latin typeface="Arial"/>
                <a:ea typeface="Arial"/>
                <a:cs typeface="Arial"/>
              </a:rPr>
              <a:t>Comparing them to a sibling, a cousin or someone in their year group. It changes nothing and it costs a great deal.</a:t>
            </a:r>
          </a:p>
          <a:p>
            <a:pPr algn="l" marL="237744" indent="-237744">
              <a:lnSpc>
                <a:spcPct val="114000"/>
              </a:lnSpc>
              <a:spcBef>
                <a:spcPts val="0"/>
              </a:spcBef>
              <a:spcAft>
                <a:spcPts val="900"/>
              </a:spcAft>
              <a:buClr>
                <a:srgbClr val="0E7C7B"/>
              </a:buClr>
              <a:buFont typeface="Arial"/>
              <a:buChar char="•"/>
            </a:pPr>
            <a:r>
              <a:rPr sz="1500" b="0" i="0" u="none">
                <a:solidFill>
                  <a:srgbClr val="3F4050"/>
                </a:solidFill>
                <a:latin typeface="Arial"/>
                <a:ea typeface="Arial"/>
                <a:cs typeface="Arial"/>
              </a:rPr>
              <a:t>Buying a shelf of resources before you know which part is actually weak. Diagnose first, then spend, and often the free official material is enough.</a:t>
            </a:r>
          </a:p>
          <a:p>
            <a:pPr algn="l" marL="237744" indent="-237744">
              <a:lnSpc>
                <a:spcPct val="114000"/>
              </a:lnSpc>
              <a:spcBef>
                <a:spcPts val="0"/>
              </a:spcBef>
              <a:spcAft>
                <a:spcPts val="900"/>
              </a:spcAft>
              <a:buClr>
                <a:srgbClr val="0E7C7B"/>
              </a:buClr>
              <a:buFont typeface="Arial"/>
              <a:buChar char="•"/>
            </a:pPr>
            <a:r>
              <a:rPr sz="1500" b="0" i="0" u="none">
                <a:solidFill>
                  <a:srgbClr val="3F4050"/>
                </a:solidFill>
                <a:latin typeface="Arial"/>
                <a:ea typeface="Arial"/>
                <a:cs typeface="Arial"/>
              </a:rPr>
              <a:t>Treating a practice UCAT score in the spring as a verdict. It is a starting point, and it is meant to be low.</a:t>
            </a:r>
          </a:p>
          <a:p>
            <a:pPr algn="l" marL="237744" indent="-237744">
              <a:lnSpc>
                <a:spcPct val="114000"/>
              </a:lnSpc>
              <a:spcBef>
                <a:spcPts val="0"/>
              </a:spcBef>
              <a:spcAft>
                <a:spcPts val="900"/>
              </a:spcAft>
              <a:buClr>
                <a:srgbClr val="0E7C7B"/>
              </a:buClr>
              <a:buFont typeface="Arial"/>
              <a:buChar char="•"/>
            </a:pPr>
            <a:r>
              <a:rPr sz="1500" b="0" i="0" u="none">
                <a:solidFill>
                  <a:srgbClr val="3F4050"/>
                </a:solidFill>
                <a:latin typeface="Arial"/>
                <a:ea typeface="Arial"/>
                <a:cs typeface="Arial"/>
              </a:rPr>
              <a:t>Chasing one impressive hospital week at the expense of a steady weekly commitment.</a:t>
            </a:r>
          </a:p>
          <a:p>
            <a:pPr algn="l" marL="237744" indent="-237744">
              <a:lnSpc>
                <a:spcPct val="114000"/>
              </a:lnSpc>
              <a:spcBef>
                <a:spcPts val="0"/>
              </a:spcBef>
              <a:spcAft>
                <a:spcPts val="900"/>
              </a:spcAft>
              <a:buClr>
                <a:srgbClr val="0E7C7B"/>
              </a:buClr>
              <a:buFont typeface="Arial"/>
              <a:buChar char="•"/>
            </a:pPr>
            <a:r>
              <a:rPr sz="1500" b="0" i="0" u="none">
                <a:solidFill>
                  <a:srgbClr val="3F4050"/>
                </a:solidFill>
                <a:latin typeface="Arial"/>
                <a:ea typeface="Arial"/>
                <a:cs typeface="Arial"/>
              </a:rPr>
              <a:t>Making medicine the only acceptable outcome. This is the one that does lasting harm, and students carry it into the interview room where it is visible.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CLEARING THE AIR</a:t>
            </a:r>
          </a:p>
          <a:p>
            <a:pPr algn="l">
              <a:lnSpc>
                <a:spcPct val="100000"/>
              </a:lnSpc>
              <a:spcBef>
                <a:spcPts val="0"/>
              </a:spcBef>
              <a:spcAft>
                <a:spcPts val="0"/>
              </a:spcAft>
              <a:buNone/>
            </a:pPr>
            <a:r>
              <a:rPr sz="2700" b="1" i="0" u="none">
                <a:solidFill>
                  <a:srgbClr val="FFFFFF"/>
                </a:solidFill>
                <a:latin typeface="Georgia"/>
                <a:ea typeface="Georgia"/>
                <a:cs typeface="Georgia"/>
              </a:rPr>
              <a:t>Common myths</a:t>
            </a:r>
          </a:p>
        </p:txBody>
      </p:sp>
      <p:sp>
        <p:nvSpPr>
          <p:cNvPr id="5" name="TextBox 4"/>
          <p:cNvSpPr txBox="1"/>
          <p:nvPr/>
        </p:nvSpPr>
        <p:spPr>
          <a:xfrm>
            <a:off x="685800" y="1783080"/>
            <a:ext cx="5257800" cy="3977639"/>
          </a:xfrm>
          <a:prstGeom prst="rect">
            <a:avLst/>
          </a:prstGeom>
          <a:noFill/>
        </p:spPr>
        <p:txBody>
          <a:bodyPr wrap="square" lIns="0" rIns="0" tIns="0" bIns="0">
            <a:spAutoFit/>
          </a:bodyPr>
          <a:lstStyle/>
          <a:p>
            <a:pPr>
              <a:lnSpc>
                <a:spcPct val="112000"/>
              </a:lnSpc>
              <a:spcBef>
                <a:spcPts val="0"/>
              </a:spcBef>
              <a:spcAft>
                <a:spcPts val="300"/>
              </a:spcAft>
              <a:buNone/>
            </a:pPr>
            <a:r>
              <a:rPr sz="1600" b="1" i="0" u="none">
                <a:solidFill>
                  <a:srgbClr val="C8922A"/>
                </a:solidFill>
                <a:latin typeface="Arial"/>
                <a:ea typeface="Arial"/>
                <a:cs typeface="Arial"/>
              </a:rPr>
              <a:t>Myth: </a:t>
            </a:r>
            <a:r>
              <a:rPr sz="1600" b="1" i="0" u="none">
                <a:solidFill>
                  <a:srgbClr val="0B1F3A"/>
                </a:solidFill>
                <a:latin typeface="Arial"/>
                <a:ea typeface="Arial"/>
                <a:cs typeface="Arial"/>
              </a:rPr>
              <a:t>You need hospital work experience.</a:t>
            </a:r>
          </a:p>
          <a:p>
            <a:pPr>
              <a:lnSpc>
                <a:spcPct val="118000"/>
              </a:lnSpc>
              <a:spcBef>
                <a:spcPts val="0"/>
              </a:spcBef>
              <a:spcAft>
                <a:spcPts val="3000"/>
              </a:spcAft>
              <a:buNone/>
            </a:pPr>
            <a:r>
              <a:rPr sz="1500" b="1" i="0" u="none">
                <a:solidFill>
                  <a:srgbClr val="0E7C7B"/>
                </a:solidFill>
                <a:latin typeface="Arial"/>
                <a:ea typeface="Arial"/>
                <a:cs typeface="Arial"/>
              </a:rPr>
              <a:t>Reality: </a:t>
            </a:r>
            <a:r>
              <a:rPr sz="1500" b="0" i="0" u="none">
                <a:solidFill>
                  <a:srgbClr val="3F4050"/>
                </a:solidFill>
                <a:latin typeface="Arial"/>
                <a:ea typeface="Arial"/>
                <a:cs typeface="Arial"/>
              </a:rPr>
              <a:t>Schools ask for insight into care. Sustained voluntary work is explicitly accepted, and often reflects better.</a:t>
            </a:r>
          </a:p>
          <a:p>
            <a:pPr>
              <a:lnSpc>
                <a:spcPct val="112000"/>
              </a:lnSpc>
              <a:spcBef>
                <a:spcPts val="0"/>
              </a:spcBef>
              <a:spcAft>
                <a:spcPts val="300"/>
              </a:spcAft>
              <a:buNone/>
            </a:pPr>
            <a:r>
              <a:rPr sz="1600" b="1" i="0" u="none">
                <a:solidFill>
                  <a:srgbClr val="C8922A"/>
                </a:solidFill>
                <a:latin typeface="Arial"/>
                <a:ea typeface="Arial"/>
                <a:cs typeface="Arial"/>
              </a:rPr>
              <a:t>Myth: </a:t>
            </a:r>
            <a:r>
              <a:rPr sz="1600" b="1" i="0" u="none">
                <a:solidFill>
                  <a:srgbClr val="0B1F3A"/>
                </a:solidFill>
                <a:latin typeface="Arial"/>
                <a:ea typeface="Arial"/>
                <a:cs typeface="Arial"/>
              </a:rPr>
              <a:t>A top UCAT score is essential everywhere.</a:t>
            </a:r>
          </a:p>
          <a:p>
            <a:pPr>
              <a:lnSpc>
                <a:spcPct val="118000"/>
              </a:lnSpc>
              <a:spcBef>
                <a:spcPts val="0"/>
              </a:spcBef>
              <a:spcAft>
                <a:spcPts val="3000"/>
              </a:spcAft>
              <a:buNone/>
            </a:pPr>
            <a:r>
              <a:rPr sz="1500" b="1" i="0" u="none">
                <a:solidFill>
                  <a:srgbClr val="0E7C7B"/>
                </a:solidFill>
                <a:latin typeface="Arial"/>
                <a:ea typeface="Arial"/>
                <a:cs typeface="Arial"/>
              </a:rPr>
              <a:t>Reality: </a:t>
            </a:r>
            <a:r>
              <a:rPr sz="1500" b="0" i="0" u="none">
                <a:solidFill>
                  <a:srgbClr val="3F4050"/>
                </a:solidFill>
                <a:latin typeface="Arial"/>
                <a:ea typeface="Arial"/>
                <a:cs typeface="Arial"/>
              </a:rPr>
              <a:t>Weighting varies enormously. Some schools weight academics or the interview far more heavily than the test.</a:t>
            </a:r>
          </a:p>
          <a:p>
            <a:pPr>
              <a:lnSpc>
                <a:spcPct val="112000"/>
              </a:lnSpc>
              <a:spcBef>
                <a:spcPts val="0"/>
              </a:spcBef>
              <a:spcAft>
                <a:spcPts val="300"/>
              </a:spcAft>
              <a:buNone/>
            </a:pPr>
            <a:r>
              <a:rPr sz="1600" b="1" i="0" u="none">
                <a:solidFill>
                  <a:srgbClr val="C8922A"/>
                </a:solidFill>
                <a:latin typeface="Arial"/>
                <a:ea typeface="Arial"/>
                <a:cs typeface="Arial"/>
              </a:rPr>
              <a:t>Myth: </a:t>
            </a:r>
            <a:r>
              <a:rPr sz="1600" b="1" i="0" u="none">
                <a:solidFill>
                  <a:srgbClr val="0B1F3A"/>
                </a:solidFill>
                <a:latin typeface="Arial"/>
                <a:ea typeface="Arial"/>
                <a:cs typeface="Arial"/>
              </a:rPr>
              <a:t>All four choices should be the best ranked schools.</a:t>
            </a:r>
          </a:p>
          <a:p>
            <a:pPr>
              <a:lnSpc>
                <a:spcPct val="118000"/>
              </a:lnSpc>
              <a:spcBef>
                <a:spcPts val="0"/>
              </a:spcBef>
              <a:spcAft>
                <a:spcPts val="3000"/>
              </a:spcAft>
              <a:buNone/>
            </a:pPr>
            <a:r>
              <a:rPr sz="1500" b="1" i="0" u="none">
                <a:solidFill>
                  <a:srgbClr val="0E7C7B"/>
                </a:solidFill>
                <a:latin typeface="Arial"/>
                <a:ea typeface="Arial"/>
                <a:cs typeface="Arial"/>
              </a:rPr>
              <a:t>Reality: </a:t>
            </a:r>
            <a:r>
              <a:rPr sz="1500" b="0" i="0" u="none">
                <a:solidFill>
                  <a:srgbClr val="3F4050"/>
                </a:solidFill>
                <a:latin typeface="Arial"/>
                <a:ea typeface="Arial"/>
                <a:cs typeface="Arial"/>
              </a:rPr>
              <a:t>Fit with the published weighting decides outcomes. Ranking does not.</a:t>
            </a:r>
          </a:p>
        </p:txBody>
      </p:sp>
      <p:sp>
        <p:nvSpPr>
          <p:cNvPr id="6" name="TextBox 5"/>
          <p:cNvSpPr txBox="1"/>
          <p:nvPr/>
        </p:nvSpPr>
        <p:spPr>
          <a:xfrm>
            <a:off x="6245352" y="1783080"/>
            <a:ext cx="5257800" cy="3977639"/>
          </a:xfrm>
          <a:prstGeom prst="rect">
            <a:avLst/>
          </a:prstGeom>
          <a:noFill/>
        </p:spPr>
        <p:txBody>
          <a:bodyPr wrap="square" lIns="0" rIns="0" tIns="0" bIns="0">
            <a:spAutoFit/>
          </a:bodyPr>
          <a:lstStyle/>
          <a:p>
            <a:pPr>
              <a:lnSpc>
                <a:spcPct val="112000"/>
              </a:lnSpc>
              <a:spcBef>
                <a:spcPts val="0"/>
              </a:spcBef>
              <a:spcAft>
                <a:spcPts val="300"/>
              </a:spcAft>
              <a:buNone/>
            </a:pPr>
            <a:r>
              <a:rPr sz="1600" b="1" i="0" u="none">
                <a:solidFill>
                  <a:srgbClr val="C8922A"/>
                </a:solidFill>
                <a:latin typeface="Arial"/>
                <a:ea typeface="Arial"/>
                <a:cs typeface="Arial"/>
              </a:rPr>
              <a:t>Myth: </a:t>
            </a:r>
            <a:r>
              <a:rPr sz="1600" b="1" i="0" u="none">
                <a:solidFill>
                  <a:srgbClr val="0B1F3A"/>
                </a:solidFill>
                <a:latin typeface="Arial"/>
                <a:ea typeface="Arial"/>
                <a:cs typeface="Arial"/>
              </a:rPr>
              <a:t>Using the fifth choice for another subject looks disloyal.</a:t>
            </a:r>
          </a:p>
          <a:p>
            <a:pPr>
              <a:lnSpc>
                <a:spcPct val="118000"/>
              </a:lnSpc>
              <a:spcBef>
                <a:spcPts val="0"/>
              </a:spcBef>
              <a:spcAft>
                <a:spcPts val="3000"/>
              </a:spcAft>
              <a:buNone/>
            </a:pPr>
            <a:r>
              <a:rPr sz="1500" b="1" i="0" u="none">
                <a:solidFill>
                  <a:srgbClr val="0E7C7B"/>
                </a:solidFill>
                <a:latin typeface="Arial"/>
                <a:ea typeface="Arial"/>
                <a:cs typeface="Arial"/>
              </a:rPr>
              <a:t>Reality: </a:t>
            </a:r>
            <a:r>
              <a:rPr sz="1500" b="0" i="0" u="none">
                <a:solidFill>
                  <a:srgbClr val="3F4050"/>
                </a:solidFill>
                <a:latin typeface="Arial"/>
                <a:ea typeface="Arial"/>
                <a:cs typeface="Arial"/>
              </a:rPr>
              <a:t>Universities cannot see the other choices on the form.</a:t>
            </a:r>
          </a:p>
          <a:p>
            <a:pPr>
              <a:lnSpc>
                <a:spcPct val="112000"/>
              </a:lnSpc>
              <a:spcBef>
                <a:spcPts val="0"/>
              </a:spcBef>
              <a:spcAft>
                <a:spcPts val="300"/>
              </a:spcAft>
              <a:buNone/>
            </a:pPr>
            <a:r>
              <a:rPr sz="1600" b="1" i="0" u="none">
                <a:solidFill>
                  <a:srgbClr val="C8922A"/>
                </a:solidFill>
                <a:latin typeface="Arial"/>
                <a:ea typeface="Arial"/>
                <a:cs typeface="Arial"/>
              </a:rPr>
              <a:t>Myth: </a:t>
            </a:r>
            <a:r>
              <a:rPr sz="1600" b="1" i="0" u="none">
                <a:solidFill>
                  <a:srgbClr val="0B1F3A"/>
                </a:solidFill>
                <a:latin typeface="Arial"/>
                <a:ea typeface="Arial"/>
                <a:cs typeface="Arial"/>
              </a:rPr>
              <a:t>You have to decide by fourteen.</a:t>
            </a:r>
          </a:p>
          <a:p>
            <a:pPr>
              <a:lnSpc>
                <a:spcPct val="118000"/>
              </a:lnSpc>
              <a:spcBef>
                <a:spcPts val="0"/>
              </a:spcBef>
              <a:spcAft>
                <a:spcPts val="3000"/>
              </a:spcAft>
              <a:buNone/>
            </a:pPr>
            <a:r>
              <a:rPr sz="1500" b="1" i="0" u="none">
                <a:solidFill>
                  <a:srgbClr val="0E7C7B"/>
                </a:solidFill>
                <a:latin typeface="Arial"/>
                <a:ea typeface="Arial"/>
                <a:cs typeface="Arial"/>
              </a:rPr>
              <a:t>Reality: </a:t>
            </a:r>
            <a:r>
              <a:rPr sz="1500" b="0" i="0" u="none">
                <a:solidFill>
                  <a:srgbClr val="3F4050"/>
                </a:solidFill>
                <a:latin typeface="Arial"/>
                <a:ea typeface="Arial"/>
                <a:cs typeface="Arial"/>
              </a:rPr>
              <a:t>Graduate entry exists precisely because people decide later, and they make excellent doctors.</a:t>
            </a:r>
          </a:p>
          <a:p>
            <a:pPr>
              <a:lnSpc>
                <a:spcPct val="112000"/>
              </a:lnSpc>
              <a:spcBef>
                <a:spcPts val="0"/>
              </a:spcBef>
              <a:spcAft>
                <a:spcPts val="300"/>
              </a:spcAft>
              <a:buNone/>
            </a:pPr>
            <a:r>
              <a:rPr sz="1600" b="1" i="0" u="none">
                <a:solidFill>
                  <a:srgbClr val="C8922A"/>
                </a:solidFill>
                <a:latin typeface="Arial"/>
                <a:ea typeface="Arial"/>
                <a:cs typeface="Arial"/>
              </a:rPr>
              <a:t>Myth: </a:t>
            </a:r>
            <a:r>
              <a:rPr sz="1600" b="1" i="0" u="none">
                <a:solidFill>
                  <a:srgbClr val="0B1F3A"/>
                </a:solidFill>
                <a:latin typeface="Arial"/>
                <a:ea typeface="Arial"/>
                <a:cs typeface="Arial"/>
              </a:rPr>
              <a:t>A resit ends it.</a:t>
            </a:r>
          </a:p>
          <a:p>
            <a:pPr>
              <a:lnSpc>
                <a:spcPct val="118000"/>
              </a:lnSpc>
              <a:spcBef>
                <a:spcPts val="0"/>
              </a:spcBef>
              <a:spcAft>
                <a:spcPts val="3000"/>
              </a:spcAft>
              <a:buNone/>
            </a:pPr>
            <a:r>
              <a:rPr sz="1500" b="1" i="0" u="none">
                <a:solidFill>
                  <a:srgbClr val="0E7C7B"/>
                </a:solidFill>
                <a:latin typeface="Arial"/>
                <a:ea typeface="Arial"/>
                <a:cs typeface="Arial"/>
              </a:rPr>
              <a:t>Reality: </a:t>
            </a:r>
            <a:r>
              <a:rPr sz="1500" b="0" i="0" u="none">
                <a:solidFill>
                  <a:srgbClr val="3F4050"/>
                </a:solidFill>
                <a:latin typeface="Arial"/>
                <a:ea typeface="Arial"/>
                <a:cs typeface="Arial"/>
              </a:rPr>
              <a:t>Some schools accept resits, usually with conditions. It narrows the list, it does not close it.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AUGUST</a:t>
            </a:r>
          </a:p>
          <a:p>
            <a:pPr algn="l">
              <a:lnSpc>
                <a:spcPct val="100000"/>
              </a:lnSpc>
              <a:spcBef>
                <a:spcPts val="0"/>
              </a:spcBef>
              <a:spcAft>
                <a:spcPts val="0"/>
              </a:spcAft>
              <a:buNone/>
            </a:pPr>
            <a:r>
              <a:rPr sz="2700" b="1" i="0" u="none">
                <a:solidFill>
                  <a:srgbClr val="FFFFFF"/>
                </a:solidFill>
                <a:latin typeface="Georgia"/>
                <a:ea typeface="Georgia"/>
                <a:cs typeface="Georgia"/>
              </a:rPr>
              <a:t>Results day</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Firm choice met. </a:t>
            </a:r>
            <a:r>
              <a:rPr sz="1550" b="0" i="0" u="none">
                <a:solidFill>
                  <a:srgbClr val="3F4050"/>
                </a:solidFill>
                <a:latin typeface="Arial"/>
                <a:ea typeface="Arial"/>
                <a:cs typeface="Arial"/>
              </a:rPr>
              <a:t>The place is confirmed, usually within hours of results going live, and often before the student reaches school.</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Grades narrowly missed. </a:t>
            </a:r>
            <a:r>
              <a:rPr sz="1550" b="0" i="0" u="none">
                <a:solidFill>
                  <a:srgbClr val="3F4050"/>
                </a:solidFill>
                <a:latin typeface="Arial"/>
                <a:ea typeface="Arial"/>
                <a:cs typeface="Arial"/>
              </a:rPr>
              <a:t>Schools sometimes still confirm the place. Wait for UCAS to update before ringing anyone, because the decision may already be on its way.</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Insurance choice. </a:t>
            </a:r>
            <a:r>
              <a:rPr sz="1550" b="0" i="0" u="none">
                <a:solidFill>
                  <a:srgbClr val="3F4050"/>
                </a:solidFill>
                <a:latin typeface="Arial"/>
                <a:ea typeface="Arial"/>
                <a:cs typeface="Arial"/>
              </a:rPr>
              <a:t>It only activates if the firm choice is not confirmed. Choosing an insurance the student would genuinely be happy with is the whole point of it.</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Clearing. </a:t>
            </a:r>
            <a:r>
              <a:rPr sz="1550" b="0" i="0" u="none">
                <a:solidFill>
                  <a:srgbClr val="3F4050"/>
                </a:solidFill>
                <a:latin typeface="Arial"/>
                <a:ea typeface="Arial"/>
                <a:cs typeface="Arial"/>
              </a:rPr>
              <a:t>Medicine places in clearing are rare, unpredictable and appear at very short notice. Treat any that appear as a bonus, never as a plan.</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On the day, the most useful adults in the building are the calm ones. </a:t>
            </a:r>
            <a:r>
              <a:rPr sz="1550" b="0" i="0" u="none">
                <a:solidFill>
                  <a:srgbClr val="3F4050"/>
                </a:solidFill>
                <a:latin typeface="Arial"/>
                <a:ea typeface="Arial"/>
                <a:cs typeface="Arial"/>
              </a:rPr>
              <a:t>A student who has missed by a grade needs somebody to sit with them for an hour before anybody starts making decisions.</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For parents:  </a:t>
            </a:r>
            <a:r>
              <a:rPr sz="1150" b="1" i="0" u="sng">
                <a:solidFill>
                  <a:srgbClr val="0E7C7B"/>
                </a:solidFill>
                <a:latin typeface="Arial"/>
                <a:ea typeface="Arial"/>
                <a:cs typeface="Arial"/>
                <a:hlinkClick r:id="rId2"/>
              </a:rPr>
              <a:t>Results day for parents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Medicine and clearing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HONEST SLIDE</a:t>
            </a:r>
          </a:p>
          <a:p>
            <a:pPr algn="l">
              <a:lnSpc>
                <a:spcPct val="100000"/>
              </a:lnSpc>
              <a:spcBef>
                <a:spcPts val="0"/>
              </a:spcBef>
              <a:spcAft>
                <a:spcPts val="0"/>
              </a:spcAft>
              <a:buNone/>
            </a:pPr>
            <a:r>
              <a:rPr sz="2700" b="1" i="0" u="none">
                <a:solidFill>
                  <a:srgbClr val="FFFFFF"/>
                </a:solidFill>
                <a:latin typeface="Georgia"/>
                <a:ea typeface="Georgia"/>
                <a:cs typeface="Georgia"/>
              </a:rPr>
              <a:t>What if it does not work out</a:t>
            </a:r>
          </a:p>
        </p:txBody>
      </p:sp>
      <p:sp>
        <p:nvSpPr>
          <p:cNvPr id="5" name="TextBox 4"/>
          <p:cNvSpPr txBox="1"/>
          <p:nvPr/>
        </p:nvSpPr>
        <p:spPr>
          <a:xfrm>
            <a:off x="685800" y="1783080"/>
            <a:ext cx="10820095" cy="333756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550" b="1" i="0" u="none">
                <a:solidFill>
                  <a:srgbClr val="0B1F3A"/>
                </a:solidFill>
                <a:latin typeface="Arial"/>
                <a:ea typeface="Arial"/>
                <a:cs typeface="Arial"/>
              </a:rPr>
              <a:t>Reapplying is common and it works. </a:t>
            </a:r>
            <a:r>
              <a:rPr sz="1550" b="0" i="0" u="none">
                <a:solidFill>
                  <a:srgbClr val="3F4050"/>
                </a:solidFill>
                <a:latin typeface="Arial"/>
                <a:ea typeface="Arial"/>
                <a:cs typeface="Arial"/>
              </a:rPr>
              <a:t>A second application with an achieved grade profile, a stronger UCAT and better chosen schools is a genuinely different application, not the same one again.</a:t>
            </a:r>
          </a:p>
          <a:p>
            <a:pPr marL="237744" indent="-237744">
              <a:lnSpc>
                <a:spcPct val="114000"/>
              </a:lnSpc>
              <a:spcBef>
                <a:spcPts val="0"/>
              </a:spcBef>
              <a:spcAft>
                <a:spcPts val="900"/>
              </a:spcAft>
              <a:buClr>
                <a:srgbClr val="0E7C7B"/>
              </a:buClr>
              <a:buFont typeface="Arial"/>
              <a:buChar char="•"/>
            </a:pPr>
            <a:r>
              <a:rPr sz="1550" b="1" i="0" u="none">
                <a:solidFill>
                  <a:srgbClr val="0B1F3A"/>
                </a:solidFill>
                <a:latin typeface="Arial"/>
                <a:ea typeface="Arial"/>
                <a:cs typeface="Arial"/>
              </a:rPr>
              <a:t>Graduate entry. </a:t>
            </a:r>
            <a:r>
              <a:rPr sz="1550" b="0" i="0" u="none">
                <a:solidFill>
                  <a:srgbClr val="3F4050"/>
                </a:solidFill>
                <a:latin typeface="Arial"/>
                <a:ea typeface="Arial"/>
                <a:cs typeface="Arial"/>
              </a:rPr>
              <a:t>A related degree first, then a four year graduate programme. It is a longer road and it is a well worn one.</a:t>
            </a:r>
          </a:p>
          <a:p>
            <a:pPr marL="237744" indent="-237744">
              <a:lnSpc>
                <a:spcPct val="114000"/>
              </a:lnSpc>
              <a:spcBef>
                <a:spcPts val="0"/>
              </a:spcBef>
              <a:spcAft>
                <a:spcPts val="900"/>
              </a:spcAft>
              <a:buClr>
                <a:srgbClr val="0E7C7B"/>
              </a:buClr>
              <a:buFont typeface="Arial"/>
              <a:buChar char="•"/>
            </a:pPr>
            <a:r>
              <a:rPr sz="1550" b="1" i="0" u="none">
                <a:solidFill>
                  <a:srgbClr val="0B1F3A"/>
                </a:solidFill>
                <a:latin typeface="Arial"/>
                <a:ea typeface="Arial"/>
                <a:cs typeface="Arial"/>
              </a:rPr>
              <a:t>Foundation or gateway routes, </a:t>
            </a:r>
            <a:r>
              <a:rPr sz="1550" b="0" i="0" u="none">
                <a:solidFill>
                  <a:srgbClr val="3F4050"/>
                </a:solidFill>
                <a:latin typeface="Arial"/>
                <a:ea typeface="Arial"/>
                <a:cs typeface="Arial"/>
              </a:rPr>
              <a:t>often with contextual criteria, leading to the same medical degree.</a:t>
            </a:r>
          </a:p>
          <a:p>
            <a:pPr marL="237744" indent="-237744">
              <a:lnSpc>
                <a:spcPct val="114000"/>
              </a:lnSpc>
              <a:spcBef>
                <a:spcPts val="0"/>
              </a:spcBef>
              <a:spcAft>
                <a:spcPts val="900"/>
              </a:spcAft>
              <a:buClr>
                <a:srgbClr val="0E7C7B"/>
              </a:buClr>
              <a:buFont typeface="Arial"/>
              <a:buChar char="•"/>
            </a:pPr>
            <a:r>
              <a:rPr sz="1550" b="1" i="0" u="none">
                <a:solidFill>
                  <a:srgbClr val="0B1F3A"/>
                </a:solidFill>
                <a:latin typeface="Arial"/>
                <a:ea typeface="Arial"/>
                <a:cs typeface="Arial"/>
              </a:rPr>
              <a:t>A level resits, </a:t>
            </a:r>
            <a:r>
              <a:rPr sz="1550" b="0" i="0" u="none">
                <a:solidFill>
                  <a:srgbClr val="3F4050"/>
                </a:solidFill>
                <a:latin typeface="Arial"/>
                <a:ea typeface="Arial"/>
                <a:cs typeface="Arial"/>
              </a:rPr>
              <a:t>accepted by some schools with conditions. Check each school before committing to a year.</a:t>
            </a:r>
          </a:p>
          <a:p>
            <a:pPr marL="237744" indent="-237744">
              <a:lnSpc>
                <a:spcPct val="114000"/>
              </a:lnSpc>
              <a:spcBef>
                <a:spcPts val="0"/>
              </a:spcBef>
              <a:spcAft>
                <a:spcPts val="900"/>
              </a:spcAft>
              <a:buClr>
                <a:srgbClr val="0E7C7B"/>
              </a:buClr>
              <a:buFont typeface="Arial"/>
              <a:buChar char="•"/>
            </a:pPr>
            <a:r>
              <a:rPr sz="1550" b="1" i="0" u="none">
                <a:solidFill>
                  <a:srgbClr val="0B1F3A"/>
                </a:solidFill>
                <a:latin typeface="Arial"/>
                <a:ea typeface="Arial"/>
                <a:cs typeface="Arial"/>
              </a:rPr>
              <a:t>Related careers worth a real look, not a consolation look: </a:t>
            </a:r>
            <a:r>
              <a:rPr sz="1550" b="0" i="0" u="none">
                <a:solidFill>
                  <a:srgbClr val="3F4050"/>
                </a:solidFill>
                <a:latin typeface="Arial"/>
                <a:ea typeface="Arial"/>
                <a:cs typeface="Arial"/>
              </a:rPr>
              <a:t>physician associate, nursing, paramedic science, dentistry, pharmacy, physiotherapy, biomedical science. Several of them are also routes back to medicine later.</a:t>
            </a:r>
          </a:p>
        </p:txBody>
      </p:sp>
      <p:sp>
        <p:nvSpPr>
          <p:cNvPr id="6" name="TextBox 5"/>
          <p:cNvSpPr txBox="1"/>
          <p:nvPr/>
        </p:nvSpPr>
        <p:spPr>
          <a:xfrm>
            <a:off x="685800" y="5029200"/>
            <a:ext cx="10820095" cy="502920"/>
          </a:xfrm>
          <a:prstGeom prst="rect">
            <a:avLst/>
          </a:prstGeom>
          <a:noFill/>
        </p:spPr>
        <p:txBody>
          <a:bodyPr wrap="square" lIns="0" rIns="0" tIns="0" bIns="0">
            <a:spAutoFit/>
          </a:bodyPr>
          <a:lstStyle/>
          <a:p>
            <a:pPr algn="l">
              <a:lnSpc>
                <a:spcPct val="110000"/>
              </a:lnSpc>
              <a:spcBef>
                <a:spcPts val="0"/>
              </a:spcBef>
              <a:spcAft>
                <a:spcPts val="0"/>
              </a:spcAft>
              <a:buNone/>
            </a:pPr>
            <a:r>
              <a:rPr sz="1600" b="1" i="0" u="none">
                <a:solidFill>
                  <a:srgbClr val="0B1F3A"/>
                </a:solidFill>
                <a:latin typeface="Georgia"/>
                <a:ea typeface="Georgia"/>
                <a:cs typeface="Georgia"/>
              </a:rPr>
              <a:t>Four rejections is a setback, not a verdict on a seventeen year old.</a:t>
            </a:r>
          </a:p>
        </p:txBody>
      </p:sp>
      <p:sp>
        <p:nvSpPr>
          <p:cNvPr id="7" name="Rounded Rectangle 6"/>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If the news is bad:  </a:t>
            </a:r>
            <a:r>
              <a:rPr sz="1150" b="1" i="0" u="sng">
                <a:solidFill>
                  <a:srgbClr val="0E7C7B"/>
                </a:solidFill>
                <a:latin typeface="Arial"/>
                <a:ea typeface="Arial"/>
                <a:cs typeface="Arial"/>
                <a:hlinkClick r:id="rId2"/>
              </a:rPr>
              <a:t>If the answer is no</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Foundation and gateway courses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AFTERWARDS</a:t>
            </a:r>
          </a:p>
          <a:p>
            <a:pPr algn="l">
              <a:lnSpc>
                <a:spcPct val="100000"/>
              </a:lnSpc>
              <a:spcBef>
                <a:spcPts val="0"/>
              </a:spcBef>
              <a:spcAft>
                <a:spcPts val="0"/>
              </a:spcAft>
              <a:buNone/>
            </a:pPr>
            <a:r>
              <a:rPr sz="2700" b="1" i="0" u="none">
                <a:solidFill>
                  <a:srgbClr val="FFFFFF"/>
                </a:solidFill>
                <a:latin typeface="Georgia"/>
                <a:ea typeface="Georgia"/>
                <a:cs typeface="Georgia"/>
              </a:rPr>
              <a:t>Where to find more</a:t>
            </a:r>
          </a:p>
        </p:txBody>
      </p:sp>
      <p:sp>
        <p:nvSpPr>
          <p:cNvPr id="5" name="TextBox 4"/>
          <p:cNvSpPr txBox="1"/>
          <p:nvPr/>
        </p:nvSpPr>
        <p:spPr>
          <a:xfrm>
            <a:off x="685800" y="1664208"/>
            <a:ext cx="10820095" cy="310896"/>
          </a:xfrm>
          <a:prstGeom prst="rect">
            <a:avLst/>
          </a:prstGeom>
          <a:noFill/>
        </p:spPr>
        <p:txBody>
          <a:bodyPr wrap="square" lIns="0" rIns="0" tIns="0" bIns="0">
            <a:spAutoFit/>
          </a:bodyPr>
          <a:lstStyle/>
          <a:p>
            <a:pPr>
              <a:lnSpc>
                <a:spcPct val="110000"/>
              </a:lnSpc>
              <a:spcAft>
                <a:spcPts val="0"/>
              </a:spcAft>
              <a:buNone/>
            </a:pPr>
            <a:r>
              <a:rPr sz="1400" b="0" i="0" u="none">
                <a:solidFill>
                  <a:srgbClr val="3F4050"/>
                </a:solidFill>
                <a:latin typeface="Arial"/>
                <a:ea typeface="Arial"/>
                <a:cs typeface="Arial"/>
              </a:rPr>
              <a:t>Everything below is on </a:t>
            </a:r>
            <a:r>
              <a:rPr sz="1400" b="1" i="0" u="sng">
                <a:solidFill>
                  <a:srgbClr val="0E7C7B"/>
                </a:solidFill>
                <a:latin typeface="Arial"/>
                <a:ea typeface="Arial"/>
                <a:cs typeface="Arial"/>
                <a:hlinkClick r:id="rId2"/>
              </a:rPr>
              <a:t>theukcatpeople.co.uk</a:t>
            </a:r>
            <a:r>
              <a:rPr sz="1400" b="0" i="0" u="none">
                <a:solidFill>
                  <a:srgbClr val="3F4050"/>
                </a:solidFill>
                <a:latin typeface="Arial"/>
                <a:ea typeface="Arial"/>
                <a:cs typeface="Arial"/>
              </a:rPr>
              <a:t>, free to read, with nothing to log in to.</a:t>
            </a:r>
          </a:p>
        </p:txBody>
      </p:sp>
      <p:sp>
        <p:nvSpPr>
          <p:cNvPr id="6" name="Rounded Rectangle 5"/>
          <p:cNvSpPr/>
          <p:nvPr/>
        </p:nvSpPr>
        <p:spPr>
          <a:xfrm>
            <a:off x="685800" y="2139696"/>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Choosing and applying</a:t>
            </a:r>
          </a:p>
          <a:p>
            <a:pPr algn="l">
              <a:lnSpc>
                <a:spcPct val="112000"/>
              </a:lnSpc>
              <a:spcBef>
                <a:spcPts val="0"/>
              </a:spcBef>
              <a:spcAft>
                <a:spcPts val="300"/>
              </a:spcAft>
              <a:buNone/>
            </a:pPr>
            <a:r>
              <a:rPr sz="1100" b="0" i="0" u="sng">
                <a:solidFill>
                  <a:srgbClr val="0E7C7B"/>
                </a:solidFill>
                <a:latin typeface="Arial"/>
                <a:ea typeface="Arial"/>
                <a:cs typeface="Arial"/>
                <a:hlinkClick r:id="rId3"/>
              </a:rPr>
              <a:t>/guide/medical-school/medicine-university-uk</a:t>
            </a:r>
          </a:p>
          <a:p>
            <a:pPr algn="l">
              <a:lnSpc>
                <a:spcPct val="112000"/>
              </a:lnSpc>
              <a:spcBef>
                <a:spcPts val="0"/>
              </a:spcBef>
              <a:spcAft>
                <a:spcPts val="300"/>
              </a:spcAft>
              <a:buNone/>
            </a:pPr>
            <a:r>
              <a:rPr sz="1100" b="0" i="0" u="sng">
                <a:solidFill>
                  <a:srgbClr val="0E7C7B"/>
                </a:solidFill>
                <a:latin typeface="Arial"/>
                <a:ea typeface="Arial"/>
                <a:cs typeface="Arial"/>
                <a:hlinkClick r:id="rId4"/>
              </a:rPr>
              <a:t>/application-guide/medicine/uk-medical-school-entry-requirements</a:t>
            </a:r>
          </a:p>
          <a:p>
            <a:pPr algn="l">
              <a:lnSpc>
                <a:spcPct val="112000"/>
              </a:lnSpc>
              <a:spcBef>
                <a:spcPts val="0"/>
              </a:spcBef>
              <a:spcAft>
                <a:spcPts val="300"/>
              </a:spcAft>
              <a:buNone/>
            </a:pPr>
            <a:r>
              <a:rPr sz="1100" b="0" i="0" u="sng">
                <a:solidFill>
                  <a:srgbClr val="0E7C7B"/>
                </a:solidFill>
                <a:latin typeface="Arial"/>
                <a:ea typeface="Arial"/>
                <a:cs typeface="Arial"/>
                <a:hlinkClick r:id="rId5"/>
              </a:rPr>
              <a:t>/application-guide/ucas/medicine-ucas-guide</a:t>
            </a:r>
          </a:p>
          <a:p>
            <a:pPr algn="l">
              <a:lnSpc>
                <a:spcPct val="112000"/>
              </a:lnSpc>
              <a:spcBef>
                <a:spcPts val="0"/>
              </a:spcBef>
              <a:spcAft>
                <a:spcPts val="300"/>
              </a:spcAft>
              <a:buNone/>
            </a:pPr>
            <a:r>
              <a:rPr sz="1100" b="0" i="0" u="sng">
                <a:solidFill>
                  <a:srgbClr val="0E7C7B"/>
                </a:solidFill>
                <a:latin typeface="Arial"/>
                <a:ea typeface="Arial"/>
                <a:cs typeface="Arial"/>
                <a:hlinkClick r:id="rId6"/>
              </a:rPr>
              <a:t>/application-guide/medicine/how-to-choose-a-medical-school-overview</a:t>
            </a:r>
          </a:p>
        </p:txBody>
      </p:sp>
      <p:sp>
        <p:nvSpPr>
          <p:cNvPr id="7" name="Rounded Rectangle 6"/>
          <p:cNvSpPr/>
          <p:nvPr/>
        </p:nvSpPr>
        <p:spPr>
          <a:xfrm>
            <a:off x="6245352" y="2139696"/>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The UCAT and interviews</a:t>
            </a:r>
          </a:p>
          <a:p>
            <a:pPr algn="l">
              <a:lnSpc>
                <a:spcPct val="112000"/>
              </a:lnSpc>
              <a:spcBef>
                <a:spcPts val="0"/>
              </a:spcBef>
              <a:spcAft>
                <a:spcPts val="300"/>
              </a:spcAft>
              <a:buNone/>
            </a:pPr>
            <a:r>
              <a:rPr sz="1100" b="0" i="0" u="sng">
                <a:solidFill>
                  <a:srgbClr val="0E7C7B"/>
                </a:solidFill>
                <a:latin typeface="Arial"/>
                <a:ea typeface="Arial"/>
                <a:cs typeface="Arial"/>
                <a:hlinkClick r:id="rId7"/>
              </a:rPr>
              <a:t>/medical-schools/ucat/how-universities-use-the-ucat</a:t>
            </a:r>
          </a:p>
          <a:p>
            <a:pPr algn="l">
              <a:lnSpc>
                <a:spcPct val="112000"/>
              </a:lnSpc>
              <a:spcBef>
                <a:spcPts val="0"/>
              </a:spcBef>
              <a:spcAft>
                <a:spcPts val="300"/>
              </a:spcAft>
              <a:buNone/>
            </a:pPr>
            <a:r>
              <a:rPr sz="1100" b="0" i="0" u="sng">
                <a:solidFill>
                  <a:srgbClr val="0E7C7B"/>
                </a:solidFill>
                <a:latin typeface="Arial"/>
                <a:ea typeface="Arial"/>
                <a:cs typeface="Arial"/>
                <a:hlinkClick r:id="rId8"/>
              </a:rPr>
              <a:t>/ucat-guides</a:t>
            </a:r>
          </a:p>
          <a:p>
            <a:pPr algn="l">
              <a:lnSpc>
                <a:spcPct val="112000"/>
              </a:lnSpc>
              <a:spcBef>
                <a:spcPts val="0"/>
              </a:spcBef>
              <a:spcAft>
                <a:spcPts val="300"/>
              </a:spcAft>
              <a:buNone/>
            </a:pPr>
            <a:r>
              <a:rPr sz="1100" b="0" i="0" u="sng">
                <a:solidFill>
                  <a:srgbClr val="0E7C7B"/>
                </a:solidFill>
                <a:latin typeface="Arial"/>
                <a:ea typeface="Arial"/>
                <a:cs typeface="Arial"/>
                <a:hlinkClick r:id="rId9"/>
              </a:rPr>
              <a:t>/application-guide/ucat/ucat-score-calculator</a:t>
            </a:r>
          </a:p>
          <a:p>
            <a:pPr algn="l">
              <a:lnSpc>
                <a:spcPct val="112000"/>
              </a:lnSpc>
              <a:spcBef>
                <a:spcPts val="0"/>
              </a:spcBef>
              <a:spcAft>
                <a:spcPts val="300"/>
              </a:spcAft>
              <a:buNone/>
            </a:pPr>
            <a:r>
              <a:rPr sz="1100" b="0" i="0" u="sng">
                <a:solidFill>
                  <a:srgbClr val="0E7C7B"/>
                </a:solidFill>
                <a:latin typeface="Arial"/>
                <a:ea typeface="Arial"/>
                <a:cs typeface="Arial"/>
                <a:hlinkClick r:id="rId10"/>
              </a:rPr>
              <a:t>/application-guide/interview/uk-medical-school-interview-dates</a:t>
            </a:r>
          </a:p>
        </p:txBody>
      </p:sp>
      <p:sp>
        <p:nvSpPr>
          <p:cNvPr id="8" name="Rounded Rectangle 7"/>
          <p:cNvSpPr/>
          <p:nvPr/>
        </p:nvSpPr>
        <p:spPr>
          <a:xfrm>
            <a:off x="685800" y="3977640"/>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Experience and wider reading</a:t>
            </a:r>
          </a:p>
          <a:p>
            <a:pPr algn="l">
              <a:lnSpc>
                <a:spcPct val="112000"/>
              </a:lnSpc>
              <a:spcBef>
                <a:spcPts val="0"/>
              </a:spcBef>
              <a:spcAft>
                <a:spcPts val="300"/>
              </a:spcAft>
              <a:buNone/>
            </a:pPr>
            <a:r>
              <a:rPr sz="1100" b="0" i="0" u="sng">
                <a:solidFill>
                  <a:srgbClr val="0E7C7B"/>
                </a:solidFill>
                <a:latin typeface="Arial"/>
                <a:ea typeface="Arial"/>
                <a:cs typeface="Arial"/>
                <a:hlinkClick r:id="rId11"/>
              </a:rPr>
              <a:t>/work-experience-finder</a:t>
            </a:r>
          </a:p>
          <a:p>
            <a:pPr algn="l">
              <a:lnSpc>
                <a:spcPct val="112000"/>
              </a:lnSpc>
              <a:spcBef>
                <a:spcPts val="0"/>
              </a:spcBef>
              <a:spcAft>
                <a:spcPts val="300"/>
              </a:spcAft>
              <a:buNone/>
            </a:pPr>
            <a:r>
              <a:rPr sz="1100" b="0" i="0" u="sng">
                <a:solidFill>
                  <a:srgbClr val="0E7C7B"/>
                </a:solidFill>
                <a:latin typeface="Arial"/>
                <a:ea typeface="Arial"/>
                <a:cs typeface="Arial"/>
                <a:hlinkClick r:id="rId12"/>
              </a:rPr>
              <a:t>/application-guide/medicine/ultimate-medicine-work-experience-guide</a:t>
            </a:r>
          </a:p>
          <a:p>
            <a:pPr algn="l">
              <a:lnSpc>
                <a:spcPct val="112000"/>
              </a:lnSpc>
              <a:spcBef>
                <a:spcPts val="0"/>
              </a:spcBef>
              <a:spcAft>
                <a:spcPts val="300"/>
              </a:spcAft>
              <a:buNone/>
            </a:pPr>
            <a:r>
              <a:rPr sz="1100" b="0" i="0" u="sng">
                <a:solidFill>
                  <a:srgbClr val="0E7C7B"/>
                </a:solidFill>
                <a:latin typeface="Arial"/>
                <a:ea typeface="Arial"/>
                <a:cs typeface="Arial"/>
                <a:hlinkClick r:id="rId13"/>
              </a:rPr>
              <a:t>/personal-statement-medicine</a:t>
            </a:r>
          </a:p>
          <a:p>
            <a:pPr algn="l">
              <a:lnSpc>
                <a:spcPct val="112000"/>
              </a:lnSpc>
              <a:spcBef>
                <a:spcPts val="0"/>
              </a:spcBef>
              <a:spcAft>
                <a:spcPts val="300"/>
              </a:spcAft>
              <a:buNone/>
            </a:pPr>
            <a:r>
              <a:rPr sz="1100" b="0" i="0" u="sng">
                <a:solidFill>
                  <a:srgbClr val="0E7C7B"/>
                </a:solidFill>
                <a:latin typeface="Arial"/>
                <a:ea typeface="Arial"/>
                <a:cs typeface="Arial"/>
                <a:hlinkClick r:id="rId14"/>
              </a:rPr>
              <a:t>/free-medicine-moocs</a:t>
            </a:r>
          </a:p>
        </p:txBody>
      </p:sp>
      <p:sp>
        <p:nvSpPr>
          <p:cNvPr id="9" name="Rounded Rectangle 8"/>
          <p:cNvSpPr/>
          <p:nvPr/>
        </p:nvSpPr>
        <p:spPr>
          <a:xfrm>
            <a:off x="6245352" y="3977640"/>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For parents, and for teachers</a:t>
            </a:r>
          </a:p>
          <a:p>
            <a:pPr algn="l">
              <a:lnSpc>
                <a:spcPct val="112000"/>
              </a:lnSpc>
              <a:spcBef>
                <a:spcPts val="0"/>
              </a:spcBef>
              <a:spcAft>
                <a:spcPts val="300"/>
              </a:spcAft>
              <a:buNone/>
            </a:pPr>
            <a:r>
              <a:rPr sz="1100" b="0" i="0" u="sng">
                <a:solidFill>
                  <a:srgbClr val="0E7C7B"/>
                </a:solidFill>
                <a:latin typeface="Arial"/>
                <a:ea typeface="Arial"/>
                <a:cs typeface="Arial"/>
                <a:hlinkClick r:id="rId15"/>
              </a:rPr>
              <a:t>/parents</a:t>
            </a:r>
          </a:p>
          <a:p>
            <a:pPr algn="l">
              <a:lnSpc>
                <a:spcPct val="112000"/>
              </a:lnSpc>
              <a:spcBef>
                <a:spcPts val="0"/>
              </a:spcBef>
              <a:spcAft>
                <a:spcPts val="300"/>
              </a:spcAft>
              <a:buNone/>
            </a:pPr>
            <a:r>
              <a:rPr sz="1100" b="0" i="0" u="sng">
                <a:solidFill>
                  <a:srgbClr val="0E7C7B"/>
                </a:solidFill>
                <a:latin typeface="Arial"/>
                <a:ea typeface="Arial"/>
                <a:cs typeface="Arial"/>
                <a:hlinkClick r:id="rId16"/>
              </a:rPr>
              <a:t>/parents/results-day</a:t>
            </a:r>
          </a:p>
          <a:p>
            <a:pPr algn="l">
              <a:lnSpc>
                <a:spcPct val="112000"/>
              </a:lnSpc>
              <a:spcBef>
                <a:spcPts val="0"/>
              </a:spcBef>
              <a:spcAft>
                <a:spcPts val="300"/>
              </a:spcAft>
              <a:buNone/>
            </a:pPr>
            <a:r>
              <a:rPr sz="1100" b="0" i="0" u="sng">
                <a:solidFill>
                  <a:srgbClr val="0E7C7B"/>
                </a:solidFill>
                <a:latin typeface="Arial"/>
                <a:ea typeface="Arial"/>
                <a:cs typeface="Arial"/>
                <a:hlinkClick r:id="rId17"/>
              </a:rPr>
              <a:t>/parents/medical-school-rejection</a:t>
            </a:r>
          </a:p>
          <a:p>
            <a:pPr algn="l">
              <a:lnSpc>
                <a:spcPct val="112000"/>
              </a:lnSpc>
              <a:spcBef>
                <a:spcPts val="0"/>
              </a:spcBef>
              <a:spcAft>
                <a:spcPts val="300"/>
              </a:spcAft>
              <a:buNone/>
            </a:pPr>
            <a:r>
              <a:rPr sz="1100" b="0" i="0" u="sng">
                <a:solidFill>
                  <a:srgbClr val="0E7C7B"/>
                </a:solidFill>
                <a:latin typeface="Arial"/>
                <a:ea typeface="Arial"/>
                <a:cs typeface="Arial"/>
                <a:hlinkClick r:id="rId18"/>
              </a:rPr>
              <a:t>/teachers</a:t>
            </a:r>
          </a:p>
        </p:txBody>
      </p:sp>
      <p:sp>
        <p:nvSpPr>
          <p:cNvPr id="10" name="TextBox 9"/>
          <p:cNvSpPr txBox="1"/>
          <p:nvPr/>
        </p:nvSpPr>
        <p:spPr>
          <a:xfrm>
            <a:off x="685800" y="5797296"/>
            <a:ext cx="10820095" cy="411480"/>
          </a:xfrm>
          <a:prstGeom prst="rect">
            <a:avLst/>
          </a:prstGeom>
          <a:noFill/>
        </p:spPr>
        <p:txBody>
          <a:bodyPr wrap="square" lIns="0" rIns="0" tIns="0" bIns="0">
            <a:spAutoFit/>
          </a:bodyPr>
          <a:lstStyle/>
          <a:p>
            <a:pPr algn="l">
              <a:lnSpc>
                <a:spcPct val="114000"/>
              </a:lnSpc>
              <a:spcBef>
                <a:spcPts val="0"/>
              </a:spcBef>
              <a:spcAft>
                <a:spcPts val="0"/>
              </a:spcAft>
              <a:buNone/>
            </a:pPr>
            <a:r>
              <a:rPr sz="1400" b="0" i="1" u="none">
                <a:solidFill>
                  <a:srgbClr val="3F4050"/>
                </a:solidFill>
                <a:latin typeface="Arial"/>
                <a:ea typeface="Arial"/>
                <a:cs typeface="Arial"/>
              </a:rPr>
              <a:t>Replace this line with your own careers contact before you present.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to medicine: a parents' evening deck</dc:title>
  <dc:subject/>
  <dc:creator>TheUKCATPeople</dc:creator>
  <cp:keywords/>
  <dc:description>Editable parents' evening deck for schools. Free to adapt and present. Attribution is fixed on the slide master. theukcatpeople.co.uk/teachers</dc:description>
  <cp:lastModifiedBy>Steve Canny</cp:lastModifiedBy>
  <cp:revision>1</cp:revision>
  <dcterms:created xsi:type="dcterms:W3CDTF">2013-01-27T09:14:16Z</dcterms:created>
  <dcterms:modified xsi:type="dcterms:W3CDTF">2013-01-27T09:15:58Z</dcterms:modified>
  <cp:category/>
</cp:coreProperties>
</file>