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Edit the two lines in square brackets before you present, and delete any slide you do not need.</a:t>
            </a:r>
          </a:p>
          <a:p/>
          <a:p>
            <a:r>
              <a:t>Opening line you can read out:</a:t>
            </a:r>
          </a:p>
          <a:p>
            <a:r>
              <a:t>"Thank you for coming. The aim tonight is that you leave knowing what the dentistry application actually asks of your child, when each part happens, and what genuinely helps from home. I am not a dentist, so where the detail matters I will point you at the pages that hold it rather than guess."</a:t>
            </a:r>
          </a:p>
          <a:p/>
          <a:p>
            <a:r>
              <a:t>Two things to flag early, because they are the parts families are least prepared for. Dentistry uses the same admissions test and the same October deadline as medicine, so the calendar is identical. But getting into a dental practice to observe is much harder than getting into a hospital or a care home, and that needs starting a year earlier than most families expect.</a:t>
            </a:r>
          </a:p>
          <a:p/>
          <a:p>
            <a:r>
              <a:t>Practical note for you: the teal underlined text at the foot of each slide is a live hyperlink, so you can click straight through to the page while presenting from the file.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Run through the agenda quickly, then say which part you will take questions on at the end.</a:t>
            </a:r>
          </a:p>
          <a:p/>
          <a:p>
            <a:r>
              <a:t>If you are short of time, the three slides that matter most to parents are the work experience slide, the timeline and what happens if it does not work out. Access to a dental practice is the practical problem in this room tonight, and it is the one a parent can actually help with.</a:t>
            </a:r>
          </a:p>
          <a:p/>
          <a:p>
            <a:r>
              <a:t>Tell them now that the deck will be shared, so nobody spends the evening copying things down.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point of this slide is to take the pressure off the word 'now', and to correct the common belief that dentistry is a five year degree and then you are simply a dentist.</a:t>
            </a:r>
          </a:p>
          <a:p/>
          <a:p>
            <a:r>
              <a:t>Say what the job actually is, because most parents picture a check up. A dentist is a surgeon working in a few square centimetres, running a small business, managing anxious people and making irreversible decisions. Students who understand that interview far better than students who say they like science and people.</a:t>
            </a:r>
          </a:p>
          <a:p/>
          <a:p>
            <a:r>
              <a:t>Foundation training is worth a sentence. It is the year in practice after graduation, and it is how a new dentist gets an NHS performer number. Families who have heard of the medical foundation programme will recognise the shape of it.</a:t>
            </a:r>
          </a:p>
          <a:p/>
          <a:p>
            <a:r>
              <a:t>Do not let dental therapy and hygiene be said in a lowered voice. It is a three year degree, a registered profession, and several students in a sixth form will be better suited to it than to dentistry.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to slow down on. If parents take one idea away, make it this one.</a:t>
            </a:r>
          </a:p>
          <a:p/>
          <a:p>
            <a:r>
              <a:t>There is no single national dentistry application. Each dental school runs its own process, and they weight these four things very differently. One may screen on the UCAT before anything else is read, another may score the GCSE profile heavily, another may put most of the weight on the interview.</a:t>
            </a:r>
          </a:p>
          <a:p/>
          <a:p>
            <a:r>
              <a:t>The scarcity point matters more in dentistry than in medicine. There are only around sixteen dental schools in the UK against roughly forty medical schools, so a family that rules out three on geography has almost no shortlist left. Encourage them to choose on the published weighting first and on location second.</a:t>
            </a:r>
          </a:p>
          <a:p/>
          <a:p>
            <a:r>
              <a:t>So the sensible question is never 'is my child good enough for dentistry'. It is 'which dental schools weight the things my child is strong at'.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plainly that you are giving norms, not promises, and that the only figure that counts is the one on the university's own page for the relevant entry year.</a:t>
            </a:r>
          </a:p>
          <a:p/>
          <a:p>
            <a:r>
              <a:t>The subject question comes up every year. If a student is in Year 11 tonight and thinking about dentistry, chemistry and biology at A level keeps almost every door open. A student who has already chosen differently should check specific schools before assuming they are out, because the requirements genuinely differ.</a:t>
            </a:r>
          </a:p>
          <a:p/>
          <a:p>
            <a:r>
              <a:t>On GCSEs: by Year 12 they are fixed, and at some schools they carry real weight in the ranking. That is not a reason to despair, it is a reason to choose the four schools on evidence.</a:t>
            </a:r>
          </a:p>
          <a:p/>
          <a:p>
            <a:r>
              <a:t>Parents sometimes ask whether art or design technology helps, because of the manual dexterity element. It is not required anywhere and it is not scored. If a student enjoys it, it is a good thing to be able to talk about at interview, and that is all.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Parents worry about the UCAT more than anything else, usually because they cannot picture it. Describe it as a two hour timed reasoning test taken on a computer at a test centre, closer to an aptitude test than to a school exam. There is no syllabus to learn.</a:t>
            </a:r>
          </a:p>
          <a:p/>
          <a:p>
            <a:r>
              <a:t>It is the same test as the one medicine applicants sit. A student applying for both dentistry and medicine in one cycle sits it once and both sets of schools use the same score.</a:t>
            </a:r>
          </a:p>
          <a:p/>
          <a:p>
            <a:r>
              <a:t>Be careful with numbers. The scale changed in 2025, so scores out of 3600 that still circulate online are from the old format. If a parent quotes a number, ask which scale it is on before responding.</a:t>
            </a:r>
          </a:p>
          <a:p/>
          <a:p>
            <a:r>
              <a:t>The practical message: the score is known before the UCAS form goes in. That is a gift, because with only around sixteen dental schools the four choices have to be matched to the score carefully using the published cut offs. A mid range scorer who chooses well is in a far better position than a strong scorer who applies badly.</a:t>
            </a:r>
          </a:p>
          <a:p/>
          <a:p>
            <a:r>
              <a:t>On preparation: a few months of steady practice from the spring of Year 12, not a panic in August. Free official practice material exists, and no family needs to spend heavily to prepare properly.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one date to write on the kitchen calendar tonight is 15 October, at six in the evening UK time. Dentistry applicants have a deadline two and a half months earlier than their friends, and every year some students are caught out by that.</a:t>
            </a:r>
          </a:p>
          <a:p/>
          <a:p>
            <a:r>
              <a:t>Note the extra column at the front compared with a medicine timeline, and say why it is there. Asking a dental practice for observation takes months of asking, because most practices will say no for reasons that have nothing to do with your child. A student who starts in the autumn of Year 12 has time to be refused a dozen times and still succeed. A student who starts in the summer does not.</a:t>
            </a:r>
          </a:p>
          <a:p/>
          <a:p>
            <a:r>
              <a:t>Work backwards from October. The reference has to be written before submission, so your school will have an internal deadline earlier than 15 October. Say what yours is.</a:t>
            </a:r>
          </a:p>
          <a:p/>
          <a:p>
            <a:r>
              <a:t>Interviews can be offered at short notice in December and January, sometimes in the week between terms, so keep that period reasonably free.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a well informed teacher adds the most value, because choosing badly is the most common avoidable reason a strong student ends up with no offers.</a:t>
            </a:r>
          </a:p>
          <a:p/>
          <a:p>
            <a:r>
              <a:t>Spell out the mechanics: four dentistry choices maximum, and the fifth can be any other course. Universities cannot see the other four, so there is no penalty for using the fifth slot, and no advantage in leaving it empty.</a:t>
            </a:r>
          </a:p>
          <a:p/>
          <a:p>
            <a:r>
              <a:t>The medicine and dentistry question will come up, so have an answer ready. It is permitted, the four choice cap covers both together, and the real cost is the personal statement: a statement that tries to serve both usually convinces neither. A student who genuinely cannot choose between them should talk it through with you properly rather than split the form.</a:t>
            </a:r>
          </a:p>
          <a:p/>
          <a:p>
            <a:r>
              <a:t>Outreach placements are worth a mention because they have a real cost. Several dental schools send students out to community clinics for extended periods, sometimes a long way from the university. Families should ask how that is arranged and what it costs before they commit.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Explain the MMI properly, because the name means nothing to most parents. Picture a circuit of stations in a corridor, a bell, a few minutes at each, a different examiner and a different task each time. Some stations are a conversation, some involve a role player, some a short practical task.</a:t>
            </a:r>
          </a:p>
          <a:p/>
          <a:p>
            <a:r>
              <a:t>The manual dexterity station causes real anxiety, so defuse it. It is not an art exam and there is nothing to buy or practise for months. Schools are watching how a student follows instructions, whether they work carefully or rush, and how they behave when something goes wrong halfway through. Students who have any hobby involving their hands, from baking to model making to playing an instrument, already have something to say about it.</a:t>
            </a:r>
          </a:p>
          <a:p/>
          <a:p>
            <a:r>
              <a:t>Not every school includes one. The formats are published, so check rather than assume.</a:t>
            </a:r>
          </a:p>
          <a:p/>
          <a:p>
            <a:r>
              <a:t>The strongest preparation is talking out loud about what they saw in a practice and what it made them think. Interviewers score reflection and reasoning, and over rehearsed candidates score badly.</a:t>
            </a:r>
          </a:p>
          <a:p/>
          <a:p>
            <a:r>
              <a:t>Expect at least one question that touches on NHS dentistry and access. A student who can describe the debate honestly, without having a fixed opinion, does well.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the parents in the room most need, and it is the one where a school can do something concrete.</a:t>
            </a:r>
          </a:p>
          <a:p/>
          <a:p>
            <a:r>
              <a:t>Say the difficult thing plainly. Dental observation is genuinely hard to arrange, harder than hospital or care home experience, and a student who has written to fifteen practices and heard nothing has not failed. The refusals are about indemnity, patient consent and practice policy, not about the student.</a:t>
            </a:r>
          </a:p>
          <a:p/>
          <a:p>
            <a:r>
              <a:t>The practical advice: a short, polite, specific letter or email, sent to a lot of practices, naming the school, saying what they are applying for and offering to fit around the practice. Then follow up in person if they can. Volume is what works.</a:t>
            </a:r>
          </a:p>
          <a:p/>
          <a:p>
            <a:r>
              <a:t>Dental laboratories are the tip most families have never heard. A lab technician will often say yes where a practice says no, and a student who has watched a crown being made has something genuinely interesting to talk about at interview.</a:t>
            </a:r>
          </a:p>
          <a:p/>
          <a:p>
            <a:r>
              <a:t>Encourage students to keep a short note after each session, a few lines on what happened and what it made them think. In October, and again before interviews, that notebook is worth more than the placement itself.</a:t>
            </a:r>
          </a:p>
          <a:p/>
          <a:p>
            <a:r>
              <a:t>If your school has practices it already has a relationship with, say so tonight. That one sentence may be the most valuable thing in the evening.</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Slow down here. This is the slide the parents came for, even if they would not say so.</a:t>
            </a:r>
          </a:p>
          <a:p/>
          <a:p>
            <a:r>
              <a:t>The headline: the most valuable thing a parent provides is not expertise, it is logistics and calm. You do not need to understand the UCAT to be useful.</a:t>
            </a:r>
          </a:p>
          <a:p/>
          <a:p>
            <a:r>
              <a:t>The placement point is the one that is specific to dentistry. Ringing strangers to ask a favour is hard at any age and genuinely frightening at seventeen. Helping with the first one is support. Making all fifteen calls yourself removes the thing the student would have learned, and practices notice when a parent is doing the asking.</a:t>
            </a:r>
          </a:p>
          <a:p/>
          <a:p>
            <a:r>
              <a:t>On the personal statement, be firm. A parent proofreading for spelling is help. A parent rewriting a paragraph is a risk to the application.</a:t>
            </a:r>
          </a:p>
          <a:p/>
          <a:p>
            <a:r>
              <a:t>On the back up conversation, give them the framing: 'if this does not work first time, here is what we would do' is a conversation that protects a young person. Having it in July is kind. Having it for the first time on results day is not.</a:t>
            </a:r>
          </a:p>
          <a:p/>
          <a:p>
            <a:r>
              <a:t>If your school has a named person for this, say who they are and how to contact them.</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Deliver this warmly. Every item on it comes from a parent trying to help, which is worth saying out loud so nobody feels accused.</a:t>
            </a:r>
          </a:p>
          <a:p/>
          <a:p>
            <a:r>
              <a:t>The paid placement point needs saying in a dentistry evening specifically, because an industry has grown up around it. Companies sell observation weeks, sometimes abroad, sometimes for a great deal of money. No dental school scores a placement by its price, and a student who spent that money and wrote nothing down has bought nothing at all.</a:t>
            </a:r>
          </a:p>
          <a:p/>
          <a:p>
            <a:r>
              <a:t>The personal statement point is the one to labour. Universities check, and a statement that does not sound like a seventeen year old raises questions that are very hard to answer at interview.</a:t>
            </a:r>
          </a:p>
          <a:p/>
          <a:p>
            <a:r>
              <a:t>Finish on the last bullet and let it sit for a moment. Students who believe there is no acceptable alternative interview worse, not better, because the fear is audible.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as a quick fire slide, or hand it over to the room and ask which ones they have heard.</a:t>
            </a:r>
          </a:p>
          <a:p/>
          <a:p>
            <a:r>
              <a:t>The work experience myth causes the most wasted money and the most despair. The 'dentistry is the backup' myth causes the most badly built applications, because it produces a personal statement with no real answer to 'why dentistry'.</a:t>
            </a:r>
          </a:p>
          <a:p/>
          <a:p>
            <a:r>
              <a:t>On the NHS dentistry myth, be careful to describe rather than campaign. It is a legitimate and widely reported policy debate about how NHS dental work is paid for and why many practices have stopped taking NHS patients. A student who can describe both sides calmly will do better at interview than one who arrives with a slogan.</a:t>
            </a:r>
          </a:p>
          <a:p/>
          <a:p>
            <a:r>
              <a:t>If a parent raises a myth that is not on this slide, the safest response is that requirements vary by school and are published, and that you will find the page rather than guess. Nobody loses trust by checking.</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Tell parents what your school actually does on results day: what time results are available, who is on site, and who to ask for. That single piece of local information is often the most useful thing in the evening.</a:t>
            </a:r>
          </a:p>
          <a:p/>
          <a:p>
            <a:r>
              <a:t>The practical point about narrowly missed grades is worth repeating. Every year a family panics at eight in the morning over a place that gets confirmed by ten. Check UCAS before acting.</a:t>
            </a:r>
          </a:p>
          <a:p/>
          <a:p>
            <a:r>
              <a:t>Be honest about clearing for dentistry. With around sixteen dental schools, the number of places that ever reach clearing is very small and they go within hours. A student whose plan depends on clearing does not have a plan.</a:t>
            </a:r>
          </a:p>
          <a:p/>
          <a:p>
            <a:r>
              <a:t>If a remark or a priority review of a paper is in question, your exams officer will know the current deadlines and costs. Do not quote figures here.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skip this slide because the evening has gone well. The families who need it most will not ask about it in front of the room.</a:t>
            </a:r>
          </a:p>
          <a:p/>
          <a:p>
            <a:r>
              <a:t>Dentistry is heavily oversubscribed and the field is small, so capable students with strong grades are turned down every year. It is not usually a sign that the student was wrong about themselves.</a:t>
            </a:r>
          </a:p>
          <a:p/>
          <a:p>
            <a:r>
              <a:t>The most important thing to say out loud: a reapplication is a different application. Achieved grades instead of predictions, a UCAT score that can be improved, a year of observation and voluntary work that the first application did not have, and four choices made with evidence. Reapplicants do get in.</a:t>
            </a:r>
          </a:p>
          <a:p/>
          <a:p>
            <a:r>
              <a:t>A gap year used properly is the strongest version of this. A student who spends it working, volunteering weekly and finally getting into a practice arrives at the next cycle with something to say.</a:t>
            </a:r>
          </a:p>
          <a:p/>
          <a:p>
            <a:r>
              <a:t>Be careful with tone on the related careers list. Dental therapy, dental technology and nursing are demanding registered careers in their own right, and parents in the room may work in them.</a:t>
            </a:r>
          </a:p>
          <a:p/>
          <a:p>
            <a:r>
              <a:t>Close by naming the person in your school a family can talk to if the news is bad in August.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Leave this slide on the screen while you take questions, so people can photograph it.</a:t>
            </a:r>
          </a:p>
          <a:p/>
          <a:p>
            <a:r>
              <a:t>Every teal underlined line in this deck is a live hyperlink. If you are presenting from the file rather than from a printout, you can click one and the page opens in a browser.</a:t>
            </a:r>
          </a:p>
          <a:p/>
          <a:p>
            <a:r>
              <a:t>Say that the pages are free and open, with nothing to sign up for, because parents assume otherwise.</a:t>
            </a:r>
          </a:p>
          <a:p/>
          <a:p>
            <a:r>
              <a:t>The NHS dentistry page in the third card is the one to point interview candidates at. It explains how NHS dental work is actually paid for, which is the root of most of the access debate, and a student who understands it can hold a proper conversation at interview.</a:t>
            </a:r>
          </a:p>
          <a:p/>
          <a:p>
            <a:r>
              <a:t>Replace the line below the cards with your own school's careers email or the name of your careers lead before you present. A parent who leaves with one internal contact and one website is in a better position than one who leaves with ten links.</a:t>
            </a:r>
          </a:p>
          <a:p/>
          <a:p>
            <a:r>
              <a:t>If you want to share the deck with parents afterwards, exporting it to PDF keeps the layout intact on phones.</a:t>
            </a:r>
          </a:p>
        </p:txBody>
      </p:sp>
      <p:sp>
        <p:nvSpPr>
          <p:cNvPr id="4" name="Slide Number Placeholder 3"/>
          <p:cNvSpPr>
            <a:spLocks noGrp="1"/>
          </p:cNvSpPr>
          <p:nvPr>
            <p:ph type="sldNum" idx="5" sz="quarter"/>
          </p:nvPr>
        </p:nvSpPr>
        <p:spPr/>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heukcatpeople.co.uk/teachers" TargetMode="External"/></Relationships>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TUKP Teacher Slide">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2"/>
              </a:rPr>
              <a:t>theukcatpeople.co.uk/teachers</a:t>
            </a:r>
          </a:p>
        </p:txBody>
      </p:sp>
    </p:spTree>
    <p:extLst>
      <p:ext uri="{BB962C8B-B14F-4D97-AF65-F5344CB8AC3E}">
        <p14:creationId xmlns:p14="http://schemas.microsoft.com/office/powerpoint/2010/main" val="121299981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s://www.theukcatpeople.co.uk/teachers" TargetMode="External"/><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8F4"/>
        </a:solidFill>
        <a:effectLst/>
      </p:bgPr>
    </p:bg>
    <p:spTree>
      <p:nvGrpSpPr>
        <p:cNvPr id="1" name=""/>
        <p:cNvGrpSpPr/>
        <p:nvPr/>
      </p:nvGrpSpPr>
      <p:grpSpPr>
        <a:xfrm>
          <a:off x="0" y="0"/>
          <a:ext cx="0" cy="0"/>
          <a:chOff x="0" y="0"/>
          <a:chExt cx="0" cy="0"/>
        </a:xfrm>
      </p:grpSpPr>
      <p:sp>
        <p:nvSpPr>
          <p:cNvPr id="2" name="Attribution rule"/>
          <p:cNvSpPr/>
          <p:nvPr/>
        </p:nvSpPr>
        <p:spPr>
          <a:xfrm>
            <a:off x="685800" y="6291072"/>
            <a:ext cx="10820095" cy="19050"/>
          </a:xfrm>
          <a:prstGeom prst="rect">
            <a:avLst/>
          </a:prstGeom>
          <a:solidFill>
            <a:srgbClr val="0E7C7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Attribution"/>
          <p:cNvSpPr txBox="1"/>
          <p:nvPr/>
        </p:nvSpPr>
        <p:spPr>
          <a:xfrm>
            <a:off x="685800" y="6355080"/>
            <a:ext cx="10820095" cy="310896"/>
          </a:xfrm>
          <a:prstGeom prst="rect">
            <a:avLst/>
          </a:prstGeom>
          <a:noFill/>
        </p:spPr>
        <p:txBody>
          <a:bodyPr wrap="square" lIns="0" rIns="0" tIns="0" bIns="0">
            <a:spAutoFit/>
          </a:bodyPr>
          <a:lstStyle/>
          <a:p>
            <a:pPr>
              <a:lnSpc>
                <a:spcPct val="100000"/>
              </a:lnSpc>
              <a:spcAft>
                <a:spcPts val="0"/>
              </a:spcAft>
              <a:buNone/>
            </a:pPr>
            <a:r>
              <a:rPr sz="1050" b="0" i="0" u="none">
                <a:solidFill>
                  <a:srgbClr val="3F4050"/>
                </a:solidFill>
                <a:latin typeface="Arial"/>
                <a:ea typeface="Arial"/>
                <a:cs typeface="Arial"/>
              </a:rPr>
              <a:t>TheUKCATPeople · </a:t>
            </a:r>
            <a:r>
              <a:rPr sz="1050" b="0" i="0" u="sng">
                <a:solidFill>
                  <a:srgbClr val="0E7C7B"/>
                </a:solidFill>
                <a:latin typeface="Arial"/>
                <a:ea typeface="Arial"/>
                <a:cs typeface="Arial"/>
                <a:hlinkClick r:id="rId3"/>
              </a:rPr>
              <a:t>theukcatpeople.co.uk/teachers</a:t>
            </a: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a-career-in-dentistry" TargetMode="External"/><Relationship Id="rId3" Type="http://schemas.openxmlformats.org/officeDocument/2006/relationships/hyperlink" Target="https://www.theukcatpeople.co.uk/application-guide/dentistry/graduate-entry-dentistry" TargetMode="Externa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dental-school/dentistry-university-uk" TargetMode="External"/><Relationship Id="rId3" Type="http://schemas.openxmlformats.org/officeDocument/2006/relationships/hyperlink" Target="https://www.theukcatpeople.co.uk/medical-schools/ucat/how-universities-use-the-ucat"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how-to-become-a-dentist-and-dentistry-entry-requirements-uk" TargetMode="External"/><Relationship Id="rId3" Type="http://schemas.openxmlformats.org/officeDocument/2006/relationships/hyperlink" Target="https://www.theukcatpeople.co.uk/application-guide/dentistry/what-a-levels-do-you-need-for-dentistry"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medical-schools/ucat/how-universities-use-the-ucat" TargetMode="External"/><Relationship Id="rId3" Type="http://schemas.openxmlformats.org/officeDocument/2006/relationships/hyperlink" Target="https://www.theukcatpeople.co.uk/ucat-guides" TargetMode="External"/><Relationship Id="rId4" Type="http://schemas.openxmlformats.org/officeDocument/2006/relationships/hyperlink" Target="https://www.theukcatpeople.co.uk/application-guide/ucat/ucat-score-calculator" TargetMode="Externa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how-to-become-a-dentist-and-dentistry-entry-requirements-uk" TargetMode="External"/><Relationship Id="rId3" Type="http://schemas.openxmlformats.org/officeDocument/2006/relationships/hyperlink" Target="https://www.theukcatpeople.co.uk/application-guide/dentistry/uk-dental-school-interview-dates"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guide/dental-school/dentistry-university-uk" TargetMode="External"/><Relationship Id="rId3" Type="http://schemas.openxmlformats.org/officeDocument/2006/relationships/hyperlink" Target="https://www.theukcatpeople.co.uk/application-guide/dentistry/how-to-get-into-dentistry-with-low-grades-in-the-uk"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uk-dental-school-interview-dates" TargetMode="External"/><Relationship Id="rId3" Type="http://schemas.openxmlformats.org/officeDocument/2006/relationships/hyperlink" Target="https://www.theukcatpeople.co.uk/application-guide/dentistry/dental-school-practice-interview-questions" TargetMode="Externa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dentistry-work-experience-ultimate-guide" TargetMode="External"/><Relationship Id="rId3" Type="http://schemas.openxmlformats.org/officeDocument/2006/relationships/hyperlink" Target="https://www.theukcatpeople.co.uk/work-experience-finder"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 TargetMode="Externa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parents/results-day" TargetMode="External"/><Relationship Id="rId3" Type="http://schemas.openxmlformats.org/officeDocument/2006/relationships/hyperlink" Target="https://www.theukcatpeople.co.uk/application-guide/dentistry/dentistry-clearing-guide"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application-guide/dentistry/reapplying-for-dentistry-the-ultimate-gap-year-guide" TargetMode="External"/><Relationship Id="rId3" Type="http://schemas.openxmlformats.org/officeDocument/2006/relationships/hyperlink" Target="https://www.theukcatpeople.co.uk/parents/medical-school-rejection" TargetMode="Externa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heukcatpeople.co.uk" TargetMode="External"/><Relationship Id="rId3" Type="http://schemas.openxmlformats.org/officeDocument/2006/relationships/hyperlink" Target="https://www.theukcatpeople.co.uk/guide/dental-school/dentistry-university-uk" TargetMode="External"/><Relationship Id="rId4" Type="http://schemas.openxmlformats.org/officeDocument/2006/relationships/hyperlink" Target="https://www.theukcatpeople.co.uk/application-guide/dentistry/how-to-become-a-dentist-and-dentistry-entry-requirements-uk" TargetMode="External"/><Relationship Id="rId5" Type="http://schemas.openxmlformats.org/officeDocument/2006/relationships/hyperlink" Target="https://www.theukcatpeople.co.uk/application-guide/dentistry/what-a-levels-do-you-need-for-dentistry" TargetMode="External"/><Relationship Id="rId6" Type="http://schemas.openxmlformats.org/officeDocument/2006/relationships/hyperlink" Target="https://www.theukcatpeople.co.uk/application-guide/dentistry/a-career-in-dentistry" TargetMode="External"/><Relationship Id="rId7" Type="http://schemas.openxmlformats.org/officeDocument/2006/relationships/hyperlink" Target="https://www.theukcatpeople.co.uk/medical-schools/ucat/how-universities-use-the-ucat" TargetMode="External"/><Relationship Id="rId8" Type="http://schemas.openxmlformats.org/officeDocument/2006/relationships/hyperlink" Target="https://www.theukcatpeople.co.uk/ucat-guides" TargetMode="External"/><Relationship Id="rId9" Type="http://schemas.openxmlformats.org/officeDocument/2006/relationships/hyperlink" Target="https://www.theukcatpeople.co.uk/application-guide/dentistry/uk-dental-school-interview-dates" TargetMode="External"/><Relationship Id="rId10" Type="http://schemas.openxmlformats.org/officeDocument/2006/relationships/hyperlink" Target="https://www.theukcatpeople.co.uk/application-guide/dentistry/dental-school-practice-interview-questions" TargetMode="External"/><Relationship Id="rId11" Type="http://schemas.openxmlformats.org/officeDocument/2006/relationships/hyperlink" Target="https://www.theukcatpeople.co.uk/application-guide/dentistry/dentistry-work-experience-ultimate-guide" TargetMode="External"/><Relationship Id="rId12" Type="http://schemas.openxmlformats.org/officeDocument/2006/relationships/hyperlink" Target="https://www.theukcatpeople.co.uk/application-guide/dentistry/ultimate-dentistry-personal-statement-guide" TargetMode="External"/><Relationship Id="rId13" Type="http://schemas.openxmlformats.org/officeDocument/2006/relationships/hyperlink" Target="https://www.theukcatpeople.co.uk/post/what-is-the-nhs-uda-system-dentistry-contract" TargetMode="External"/><Relationship Id="rId14" Type="http://schemas.openxmlformats.org/officeDocument/2006/relationships/hyperlink" Target="https://www.theukcatpeople.co.uk/free-dentistry-moocs" TargetMode="External"/><Relationship Id="rId15" Type="http://schemas.openxmlformats.org/officeDocument/2006/relationships/hyperlink" Target="https://www.theukcatpeople.co.uk/parents" TargetMode="External"/><Relationship Id="rId16" Type="http://schemas.openxmlformats.org/officeDocument/2006/relationships/hyperlink" Target="https://www.theukcatpeople.co.uk/parents/results-day" TargetMode="External"/><Relationship Id="rId17" Type="http://schemas.openxmlformats.org/officeDocument/2006/relationships/hyperlink" Target="https://www.theukcatpeople.co.uk/parents/medical-school-rejection" TargetMode="External"/><Relationship Id="rId18" Type="http://schemas.openxmlformats.org/officeDocument/2006/relationships/hyperlink" Target="https://www.theukcatpeople.co.uk/teachers" TargetMode="External"/><Relationship Id="rId19"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144768"/>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737360" cy="508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ectangle 3"/>
          <p:cNvSpPr/>
          <p:nvPr/>
        </p:nvSpPr>
        <p:spPr>
          <a:xfrm>
            <a:off x="0" y="4526280"/>
            <a:ext cx="12191695" cy="1618488"/>
          </a:xfrm>
          <a:prstGeom prst="rect">
            <a:avLst/>
          </a:prstGeom>
          <a:solidFill>
            <a:srgbClr val="1228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685800" y="1691640"/>
            <a:ext cx="9692640" cy="3017520"/>
          </a:xfrm>
          <a:prstGeom prst="rect">
            <a:avLst/>
          </a:prstGeom>
          <a:noFill/>
        </p:spPr>
        <p:txBody>
          <a:bodyPr wrap="square" lIns="0" rIns="0" tIns="0" bIns="0">
            <a:spAutoFit/>
          </a:bodyPr>
          <a:lstStyle/>
          <a:p>
            <a:pPr algn="l">
              <a:lnSpc>
                <a:spcPct val="100000"/>
              </a:lnSpc>
              <a:spcBef>
                <a:spcPts val="0"/>
              </a:spcBef>
              <a:spcAft>
                <a:spcPts val="2600"/>
              </a:spcAft>
              <a:buNone/>
            </a:pPr>
            <a:r>
              <a:rPr sz="1300" b="1" i="0" u="none">
                <a:solidFill>
                  <a:srgbClr val="F0B84A"/>
                </a:solidFill>
                <a:latin typeface="Arial"/>
                <a:ea typeface="Arial"/>
                <a:cs typeface="Arial"/>
              </a:rPr>
              <a:t>PARENTS' AND CARERS' EVENING</a:t>
            </a:r>
          </a:p>
          <a:p>
            <a:pPr algn="l">
              <a:lnSpc>
                <a:spcPct val="100000"/>
              </a:lnSpc>
              <a:spcBef>
                <a:spcPts val="0"/>
              </a:spcBef>
              <a:spcAft>
                <a:spcPts val="1000"/>
              </a:spcAft>
              <a:buNone/>
            </a:pPr>
            <a:r>
              <a:rPr sz="5200" b="1" i="0" u="none">
                <a:solidFill>
                  <a:srgbClr val="FFFFFF"/>
                </a:solidFill>
                <a:latin typeface="Georgia"/>
                <a:ea typeface="Georgia"/>
                <a:cs typeface="Georgia"/>
              </a:rPr>
              <a:t>Applying to dentistry</a:t>
            </a:r>
          </a:p>
          <a:p>
            <a:pPr algn="l">
              <a:lnSpc>
                <a:spcPct val="120000"/>
              </a:lnSpc>
              <a:spcBef>
                <a:spcPts val="0"/>
              </a:spcBef>
              <a:spcAft>
                <a:spcPts val="0"/>
              </a:spcAft>
              <a:buNone/>
            </a:pPr>
            <a:r>
              <a:rPr sz="1900" b="0" i="0" u="none">
                <a:solidFill>
                  <a:srgbClr val="D7DFEA"/>
                </a:solidFill>
                <a:latin typeface="Arial"/>
                <a:ea typeface="Arial"/>
                <a:cs typeface="Arial"/>
              </a:rPr>
              <a:t>What the process actually involves, and how you can help at home</a:t>
            </a:r>
          </a:p>
        </p:txBody>
      </p:sp>
      <p:sp>
        <p:nvSpPr>
          <p:cNvPr id="6" name="TextBox 5"/>
          <p:cNvSpPr txBox="1"/>
          <p:nvPr/>
        </p:nvSpPr>
        <p:spPr>
          <a:xfrm>
            <a:off x="685800" y="4901184"/>
            <a:ext cx="9692640" cy="914400"/>
          </a:xfrm>
          <a:prstGeom prst="rect">
            <a:avLst/>
          </a:prstGeom>
          <a:noFill/>
        </p:spPr>
        <p:txBody>
          <a:bodyPr wrap="square" lIns="0" rIns="0" tIns="0" bIns="0">
            <a:spAutoFit/>
          </a:bodyPr>
          <a:lstStyle/>
          <a:p>
            <a:pPr algn="l">
              <a:lnSpc>
                <a:spcPct val="110000"/>
              </a:lnSpc>
              <a:spcBef>
                <a:spcPts val="0"/>
              </a:spcBef>
              <a:spcAft>
                <a:spcPts val="400"/>
              </a:spcAft>
              <a:buNone/>
            </a:pPr>
            <a:r>
              <a:rPr sz="1500" b="0" i="0" u="none">
                <a:solidFill>
                  <a:srgbClr val="C8D4E4"/>
                </a:solidFill>
                <a:latin typeface="Arial"/>
                <a:ea typeface="Arial"/>
                <a:cs typeface="Arial"/>
              </a:rPr>
              <a:t>Presented by [your name], [your school]</a:t>
            </a:r>
          </a:p>
          <a:p>
            <a:pPr algn="l">
              <a:lnSpc>
                <a:spcPct val="110000"/>
              </a:lnSpc>
              <a:spcBef>
                <a:spcPts val="0"/>
              </a:spcBef>
              <a:spcAft>
                <a:spcPts val="0"/>
              </a:spcAft>
              <a:buNone/>
            </a:pPr>
            <a:r>
              <a:rPr sz="1500" b="0" i="0" u="none">
                <a:solidFill>
                  <a:srgbClr val="C8D4E4"/>
                </a:solidFill>
                <a:latin typeface="Arial"/>
                <a:ea typeface="Arial"/>
                <a:cs typeface="Arial"/>
              </a:rPr>
              <a:t>[Date of your parents' evening]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TONIGHT</a:t>
            </a:r>
          </a:p>
          <a:p>
            <a:pPr algn="l">
              <a:lnSpc>
                <a:spcPct val="100000"/>
              </a:lnSpc>
              <a:spcBef>
                <a:spcPts val="0"/>
              </a:spcBef>
              <a:spcAft>
                <a:spcPts val="0"/>
              </a:spcAft>
              <a:buNone/>
            </a:pPr>
            <a:r>
              <a:rPr sz="2700" b="1" i="0" u="none">
                <a:solidFill>
                  <a:srgbClr val="FFFFFF"/>
                </a:solidFill>
                <a:latin typeface="Georgia"/>
                <a:ea typeface="Georgia"/>
                <a:cs typeface="Georgia"/>
              </a:rPr>
              <a:t>What we will cover</a:t>
            </a:r>
          </a:p>
        </p:txBody>
      </p:sp>
      <p:sp>
        <p:nvSpPr>
          <p:cNvPr id="5" name="TextBox 4"/>
          <p:cNvSpPr txBox="1"/>
          <p:nvPr/>
        </p:nvSpPr>
        <p:spPr>
          <a:xfrm>
            <a:off x="685800"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route into dentistry, and the other doors into it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What dental schools actually assess</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Entry requirements at a glance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UCAT, and how dental schools really use it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The application year, month by month</a:t>
            </a:r>
          </a:p>
        </p:txBody>
      </p:sp>
      <p:sp>
        <p:nvSpPr>
          <p:cNvPr id="6" name="TextBox 5"/>
          <p:cNvSpPr txBox="1"/>
          <p:nvPr/>
        </p:nvSpPr>
        <p:spPr>
          <a:xfrm>
            <a:off x="6245352" y="1828800"/>
            <a:ext cx="5257800" cy="3566160"/>
          </a:xfrm>
          <a:prstGeom prst="rect">
            <a:avLst/>
          </a:prstGeom>
          <a:noFill/>
        </p:spPr>
        <p:txBody>
          <a:bodyPr wrap="square" lIns="0" rIns="0" tIns="0" bIns="0">
            <a:spAutoFit/>
          </a:bodyPr>
          <a:lstStyle/>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Choosing where to apply, and the four choice rule</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Interviews, and the manual dexterity station</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Work experience, and why access is the hard part</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How you can help at home, and what to avoid</a:t>
            </a:r>
          </a:p>
          <a:p>
            <a:pPr algn="l" marL="237744" indent="-237744">
              <a:lnSpc>
                <a:spcPct val="114000"/>
              </a:lnSpc>
              <a:spcBef>
                <a:spcPts val="0"/>
              </a:spcBef>
              <a:spcAft>
                <a:spcPts val="1400"/>
              </a:spcAft>
              <a:buClr>
                <a:srgbClr val="0E7C7B"/>
              </a:buClr>
              <a:buFont typeface="Arial"/>
              <a:buChar char="•"/>
            </a:pPr>
            <a:r>
              <a:rPr sz="1650" b="0" i="0" u="none">
                <a:solidFill>
                  <a:srgbClr val="3F4050"/>
                </a:solidFill>
                <a:latin typeface="Arial"/>
                <a:ea typeface="Arial"/>
                <a:cs typeface="Arial"/>
              </a:rPr>
              <a:t>Results day, and what happens if it does not work out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BASICS</a:t>
            </a:r>
          </a:p>
          <a:p>
            <a:pPr algn="l">
              <a:lnSpc>
                <a:spcPct val="100000"/>
              </a:lnSpc>
              <a:spcBef>
                <a:spcPts val="0"/>
              </a:spcBef>
              <a:spcAft>
                <a:spcPts val="0"/>
              </a:spcAft>
              <a:buNone/>
            </a:pPr>
            <a:r>
              <a:rPr sz="2700" b="1" i="0" u="none">
                <a:solidFill>
                  <a:srgbClr val="FFFFFF"/>
                </a:solidFill>
                <a:latin typeface="Georgia"/>
                <a:ea typeface="Georgia"/>
                <a:cs typeface="Georgia"/>
              </a:rPr>
              <a:t>The route into dentistry</a:t>
            </a:r>
          </a:p>
        </p:txBody>
      </p:sp>
      <p:sp>
        <p:nvSpPr>
          <p:cNvPr id="5" name="TextBox 4"/>
          <p:cNvSpPr txBox="1"/>
          <p:nvPr/>
        </p:nvSpPr>
        <p:spPr>
          <a:xfrm>
            <a:off x="685800" y="1783080"/>
            <a:ext cx="10820095" cy="3566160"/>
          </a:xfrm>
          <a:prstGeom prst="rect">
            <a:avLst/>
          </a:prstGeom>
          <a:noFill/>
        </p:spPr>
        <p:txBody>
          <a:bodyPr wrap="square" lIns="0" rIns="0" tIns="0" bIns="0">
            <a:spAutoFit/>
          </a:bodyPr>
          <a:lstStyle/>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Standard entry. </a:t>
            </a:r>
            <a:r>
              <a:rPr sz="1550" b="0" i="0" u="none">
                <a:solidFill>
                  <a:srgbClr val="3F4050"/>
                </a:solidFill>
                <a:latin typeface="Arial"/>
                <a:ea typeface="Arial"/>
                <a:cs typeface="Arial"/>
              </a:rPr>
              <a:t>A five year dental degree, usually a BDS or BChD, applied for in Year 13 and started at eighteen. Students treat patients under supervision from partway through the course, which is one of the real differences from a medical degree.</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Gateway or foundation year. </a:t>
            </a:r>
            <a:r>
              <a:rPr sz="1550" b="0" i="0" u="none">
                <a:solidFill>
                  <a:srgbClr val="3F4050"/>
                </a:solidFill>
                <a:latin typeface="Arial"/>
                <a:ea typeface="Arial"/>
                <a:cs typeface="Arial"/>
              </a:rPr>
              <a:t>The same degree with an extra year at the start, usually with contextual entry criteria for students whose school or circumstances are taken into account. The qualification at the end is identical.</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Graduate entry. </a:t>
            </a:r>
            <a:r>
              <a:rPr sz="1550" b="0" i="0" u="none">
                <a:solidFill>
                  <a:srgbClr val="3F4050"/>
                </a:solidFill>
                <a:latin typeface="Arial"/>
                <a:ea typeface="Arial"/>
                <a:cs typeface="Arial"/>
              </a:rPr>
              <a:t>A small number of shortened programmes for people who already hold a degree, and the standard course is open to graduates too. Deciding against dentistry at seventeen closes nothing permanently.</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After the degree. </a:t>
            </a:r>
            <a:r>
              <a:rPr sz="1550" b="0" i="0" u="none">
                <a:solidFill>
                  <a:srgbClr val="3F4050"/>
                </a:solidFill>
                <a:latin typeface="Arial"/>
                <a:ea typeface="Arial"/>
                <a:cs typeface="Arial"/>
              </a:rPr>
              <a:t>Registration with the General Dental Council, then dental foundation training, normally a year working in practice with supervision and support, before working independently in the NHS.</a:t>
            </a:r>
          </a:p>
          <a:p>
            <a:pPr marL="237744" indent="-237744">
              <a:lnSpc>
                <a:spcPct val="114000"/>
              </a:lnSpc>
              <a:spcBef>
                <a:spcPts val="0"/>
              </a:spcBef>
              <a:spcAft>
                <a:spcPts val="1000"/>
              </a:spcAft>
              <a:buClr>
                <a:srgbClr val="0E7C7B"/>
              </a:buClr>
              <a:buFont typeface="Arial"/>
              <a:buChar char="•"/>
            </a:pPr>
            <a:r>
              <a:rPr sz="1550" b="1" i="0" u="none">
                <a:solidFill>
                  <a:srgbClr val="0B1F3A"/>
                </a:solidFill>
                <a:latin typeface="Arial"/>
                <a:ea typeface="Arial"/>
                <a:cs typeface="Arial"/>
              </a:rPr>
              <a:t>Dental therapy and hygiene </a:t>
            </a:r>
            <a:r>
              <a:rPr sz="1550" b="0" i="0" u="none">
                <a:solidFill>
                  <a:srgbClr val="3F4050"/>
                </a:solidFill>
                <a:latin typeface="Arial"/>
                <a:ea typeface="Arial"/>
                <a:cs typeface="Arial"/>
              </a:rPr>
              <a:t>is a shorter degree and a registered profession in its own right, not a consolation prize. For some students it is also a route into dentistry later.</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Read more:  </a:t>
            </a:r>
            <a:r>
              <a:rPr sz="1150" b="1" i="0" u="sng">
                <a:solidFill>
                  <a:srgbClr val="0E7C7B"/>
                </a:solidFill>
                <a:latin typeface="Arial"/>
                <a:ea typeface="Arial"/>
                <a:cs typeface="Arial"/>
                <a:hlinkClick r:id="rId2"/>
              </a:rPr>
              <a:t>A career in dentistry</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Graduate entry dentistry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SHAPE OF IT</a:t>
            </a:r>
          </a:p>
          <a:p>
            <a:pPr algn="l">
              <a:lnSpc>
                <a:spcPct val="100000"/>
              </a:lnSpc>
              <a:spcBef>
                <a:spcPts val="0"/>
              </a:spcBef>
              <a:spcAft>
                <a:spcPts val="0"/>
              </a:spcAft>
              <a:buNone/>
            </a:pPr>
            <a:r>
              <a:rPr sz="2700" b="1" i="0" u="none">
                <a:solidFill>
                  <a:srgbClr val="FFFFFF"/>
                </a:solidFill>
                <a:latin typeface="Georgia"/>
                <a:ea typeface="Georgia"/>
                <a:cs typeface="Georgia"/>
              </a:rPr>
              <a:t>What dental schools actually assess</a:t>
            </a:r>
          </a:p>
        </p:txBody>
      </p:sp>
      <p:sp>
        <p:nvSpPr>
          <p:cNvPr id="5" name="Rounded Rectangle 4"/>
          <p:cNvSpPr/>
          <p:nvPr/>
        </p:nvSpPr>
        <p:spPr>
          <a:xfrm>
            <a:off x="685800"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1</a:t>
            </a:r>
          </a:p>
          <a:p>
            <a:pPr algn="l">
              <a:lnSpc>
                <a:spcPct val="105000"/>
              </a:lnSpc>
              <a:spcBef>
                <a:spcPts val="0"/>
              </a:spcBef>
              <a:spcAft>
                <a:spcPts val="800"/>
              </a:spcAft>
              <a:buNone/>
            </a:pPr>
            <a:r>
              <a:rPr sz="1700" b="1" i="0" u="none">
                <a:solidFill>
                  <a:srgbClr val="0B1F3A"/>
                </a:solidFill>
                <a:latin typeface="Georgia"/>
                <a:ea typeface="Georgia"/>
                <a:cs typeface="Georgia"/>
              </a:rPr>
              <a:t>Academic record</a:t>
            </a:r>
          </a:p>
          <a:p>
            <a:pPr algn="l">
              <a:lnSpc>
                <a:spcPct val="116000"/>
              </a:lnSpc>
              <a:spcBef>
                <a:spcPts val="0"/>
              </a:spcBef>
              <a:spcAft>
                <a:spcPts val="0"/>
              </a:spcAft>
              <a:buNone/>
            </a:pPr>
            <a:r>
              <a:rPr sz="1350" b="0" i="0" u="none">
                <a:solidFill>
                  <a:srgbClr val="3F4050"/>
                </a:solidFill>
                <a:latin typeface="Arial"/>
                <a:ea typeface="Arial"/>
                <a:cs typeface="Arial"/>
              </a:rPr>
              <a:t>GCSE grades, predicted A levels or equivalent, and in time the achieved grades.</a:t>
            </a:r>
          </a:p>
        </p:txBody>
      </p:sp>
      <p:sp>
        <p:nvSpPr>
          <p:cNvPr id="6" name="Rounded Rectangle 5"/>
          <p:cNvSpPr/>
          <p:nvPr/>
        </p:nvSpPr>
        <p:spPr>
          <a:xfrm>
            <a:off x="3502152"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2</a:t>
            </a:r>
          </a:p>
          <a:p>
            <a:pPr algn="l">
              <a:lnSpc>
                <a:spcPct val="105000"/>
              </a:lnSpc>
              <a:spcBef>
                <a:spcPts val="0"/>
              </a:spcBef>
              <a:spcAft>
                <a:spcPts val="800"/>
              </a:spcAft>
              <a:buNone/>
            </a:pPr>
            <a:r>
              <a:rPr sz="1700" b="1" i="0" u="none">
                <a:solidFill>
                  <a:srgbClr val="0B1F3A"/>
                </a:solidFill>
                <a:latin typeface="Georgia"/>
                <a:ea typeface="Georgia"/>
                <a:cs typeface="Georgia"/>
              </a:rPr>
              <a:t>Admissions test</a:t>
            </a:r>
          </a:p>
          <a:p>
            <a:pPr algn="l">
              <a:lnSpc>
                <a:spcPct val="116000"/>
              </a:lnSpc>
              <a:spcBef>
                <a:spcPts val="0"/>
              </a:spcBef>
              <a:spcAft>
                <a:spcPts val="0"/>
              </a:spcAft>
              <a:buNone/>
            </a:pPr>
            <a:r>
              <a:rPr sz="1350" b="0" i="0" u="none">
                <a:solidFill>
                  <a:srgbClr val="3F4050"/>
                </a:solidFill>
                <a:latin typeface="Arial"/>
                <a:ea typeface="Arial"/>
                <a:cs typeface="Arial"/>
              </a:rPr>
              <a:t>The UCAT, sat in the summer before the application goes in. Every UK dental school uses it.</a:t>
            </a:r>
          </a:p>
        </p:txBody>
      </p:sp>
      <p:sp>
        <p:nvSpPr>
          <p:cNvPr id="7" name="Rounded Rectangle 6"/>
          <p:cNvSpPr/>
          <p:nvPr/>
        </p:nvSpPr>
        <p:spPr>
          <a:xfrm>
            <a:off x="6318504"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3</a:t>
            </a:r>
          </a:p>
          <a:p>
            <a:pPr algn="l">
              <a:lnSpc>
                <a:spcPct val="105000"/>
              </a:lnSpc>
              <a:spcBef>
                <a:spcPts val="0"/>
              </a:spcBef>
              <a:spcAft>
                <a:spcPts val="800"/>
              </a:spcAft>
              <a:buNone/>
            </a:pPr>
            <a:r>
              <a:rPr sz="1700" b="1" i="0" u="none">
                <a:solidFill>
                  <a:srgbClr val="0B1F3A"/>
                </a:solidFill>
                <a:latin typeface="Georgia"/>
                <a:ea typeface="Georgia"/>
                <a:cs typeface="Georgia"/>
              </a:rPr>
              <a:t>The UCAS application</a:t>
            </a:r>
          </a:p>
          <a:p>
            <a:pPr algn="l">
              <a:lnSpc>
                <a:spcPct val="116000"/>
              </a:lnSpc>
              <a:spcBef>
                <a:spcPts val="0"/>
              </a:spcBef>
              <a:spcAft>
                <a:spcPts val="0"/>
              </a:spcAft>
              <a:buNone/>
            </a:pPr>
            <a:r>
              <a:rPr sz="1350" b="0" i="0" u="none">
                <a:solidFill>
                  <a:srgbClr val="3F4050"/>
                </a:solidFill>
                <a:latin typeface="Arial"/>
                <a:ea typeface="Arial"/>
                <a:cs typeface="Arial"/>
              </a:rPr>
              <a:t>The personal statement questions and the school reference.</a:t>
            </a:r>
          </a:p>
        </p:txBody>
      </p:sp>
      <p:sp>
        <p:nvSpPr>
          <p:cNvPr id="8" name="Rounded Rectangle 7"/>
          <p:cNvSpPr/>
          <p:nvPr/>
        </p:nvSpPr>
        <p:spPr>
          <a:xfrm>
            <a:off x="9134856" y="1783080"/>
            <a:ext cx="2624328"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82880" bIns="146304"/>
          <a:lstStyle/>
          <a:p>
            <a:pPr algn="l">
              <a:lnSpc>
                <a:spcPct val="100000"/>
              </a:lnSpc>
              <a:spcBef>
                <a:spcPts val="0"/>
              </a:spcBef>
              <a:spcAft>
                <a:spcPts val="600"/>
              </a:spcAft>
              <a:buNone/>
            </a:pPr>
            <a:r>
              <a:rPr sz="1300" b="1" i="0" u="none">
                <a:solidFill>
                  <a:srgbClr val="C8922A"/>
                </a:solidFill>
                <a:latin typeface="Arial"/>
                <a:ea typeface="Arial"/>
                <a:cs typeface="Arial"/>
              </a:rPr>
              <a:t>4</a:t>
            </a:r>
          </a:p>
          <a:p>
            <a:pPr algn="l">
              <a:lnSpc>
                <a:spcPct val="105000"/>
              </a:lnSpc>
              <a:spcBef>
                <a:spcPts val="0"/>
              </a:spcBef>
              <a:spcAft>
                <a:spcPts val="800"/>
              </a:spcAft>
              <a:buNone/>
            </a:pPr>
            <a:r>
              <a:rPr sz="1700" b="1" i="0" u="none">
                <a:solidFill>
                  <a:srgbClr val="0B1F3A"/>
                </a:solidFill>
                <a:latin typeface="Georgia"/>
                <a:ea typeface="Georgia"/>
                <a:cs typeface="Georgia"/>
              </a:rPr>
              <a:t>Interview</a:t>
            </a:r>
          </a:p>
          <a:p>
            <a:pPr algn="l">
              <a:lnSpc>
                <a:spcPct val="116000"/>
              </a:lnSpc>
              <a:spcBef>
                <a:spcPts val="0"/>
              </a:spcBef>
              <a:spcAft>
                <a:spcPts val="0"/>
              </a:spcAft>
              <a:buNone/>
            </a:pPr>
            <a:r>
              <a:rPr sz="1350" b="0" i="0" u="none">
                <a:solidFill>
                  <a:srgbClr val="3F4050"/>
                </a:solidFill>
                <a:latin typeface="Arial"/>
                <a:ea typeface="Arial"/>
                <a:cs typeface="Arial"/>
              </a:rPr>
              <a:t>Usually a multiple mini interview circuit, often including a practical or manual dexterity station.</a:t>
            </a:r>
          </a:p>
        </p:txBody>
      </p:sp>
      <p:sp>
        <p:nvSpPr>
          <p:cNvPr id="9" name="TextBox 8"/>
          <p:cNvSpPr txBox="1"/>
          <p:nvPr/>
        </p:nvSpPr>
        <p:spPr>
          <a:xfrm>
            <a:off x="685800" y="4315968"/>
            <a:ext cx="10820095" cy="1051560"/>
          </a:xfrm>
          <a:prstGeom prst="rect">
            <a:avLst/>
          </a:prstGeom>
          <a:noFill/>
        </p:spPr>
        <p:txBody>
          <a:bodyPr wrap="square" lIns="0" rIns="0" tIns="0" bIns="0">
            <a:spAutoFit/>
          </a:bodyPr>
          <a:lstStyle/>
          <a:p>
            <a:pPr algn="l">
              <a:lnSpc>
                <a:spcPct val="118000"/>
              </a:lnSpc>
              <a:spcBef>
                <a:spcPts val="0"/>
              </a:spcBef>
              <a:spcAft>
                <a:spcPts val="0"/>
              </a:spcAft>
              <a:buNone/>
            </a:pPr>
            <a:r>
              <a:rPr sz="1500" b="0" i="0" u="none">
                <a:solidFill>
                  <a:srgbClr val="3F4050"/>
                </a:solidFill>
                <a:latin typeface="Arial"/>
                <a:ea typeface="Arial"/>
                <a:cs typeface="Arial"/>
              </a:rPr>
              <a:t>Every school weights these four differently, and each one publishes its weighting. There are far fewer dental schools than medical schools, so the four choices carry more weight here, not less: ruling one school out on a requirement your child cannot meet takes a real bite out of the shortlist.</a:t>
            </a:r>
          </a:p>
        </p:txBody>
      </p:sp>
      <p:sp>
        <p:nvSpPr>
          <p:cNvPr id="10" name="Rounded Rectangle 9"/>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Weightings by school:  </a:t>
            </a:r>
            <a:r>
              <a:rPr sz="1150" b="1" i="0" u="sng">
                <a:solidFill>
                  <a:srgbClr val="0E7C7B"/>
                </a:solidFill>
                <a:latin typeface="Arial"/>
                <a:ea typeface="Arial"/>
                <a:cs typeface="Arial"/>
                <a:hlinkClick r:id="rId2"/>
              </a:rPr>
              <a:t>Compare UK dental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How universities use the UCAT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GRADES</a:t>
            </a:r>
          </a:p>
          <a:p>
            <a:pPr algn="l">
              <a:lnSpc>
                <a:spcPct val="100000"/>
              </a:lnSpc>
              <a:spcBef>
                <a:spcPts val="0"/>
              </a:spcBef>
              <a:spcAft>
                <a:spcPts val="0"/>
              </a:spcAft>
              <a:buNone/>
            </a:pPr>
            <a:r>
              <a:rPr sz="2700" b="1" i="0" u="none">
                <a:solidFill>
                  <a:srgbClr val="FFFFFF"/>
                </a:solidFill>
                <a:latin typeface="Georgia"/>
                <a:ea typeface="Georgia"/>
                <a:cs typeface="Georgia"/>
              </a:rPr>
              <a:t>Entry requirements at a glance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A level subjects. </a:t>
            </a:r>
            <a:r>
              <a:rPr sz="1550" b="0" i="0" u="none">
                <a:solidFill>
                  <a:srgbClr val="3F4050"/>
                </a:solidFill>
                <a:latin typeface="Arial"/>
                <a:ea typeface="Arial"/>
                <a:cs typeface="Arial"/>
              </a:rPr>
              <a:t>Chemistry and biology are the usual pairing. Some schools require chemistry and will accept a second science or maths alongside it. The exact requirement is set by each school and is not the same everywhere.</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Typical offers </a:t>
            </a:r>
            <a:r>
              <a:rPr sz="1550" b="0" i="0" u="none">
                <a:solidFill>
                  <a:srgbClr val="3F4050"/>
                </a:solidFill>
                <a:latin typeface="Arial"/>
                <a:ea typeface="Arial"/>
                <a:cs typeface="Arial"/>
              </a:rPr>
              <a:t>sit in the AAA to A*AA range. Contextual and widening participation offers can be lower for students who meet the criteria, and gateway courses lower again.</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GCSEs matter more than families expect. </a:t>
            </a:r>
            <a:r>
              <a:rPr sz="1550" b="0" i="0" u="none">
                <a:solidFill>
                  <a:srgbClr val="3F4050"/>
                </a:solidFill>
                <a:latin typeface="Arial"/>
                <a:ea typeface="Arial"/>
                <a:cs typeface="Arial"/>
              </a:rPr>
              <a:t>Many schools set a minimum in English, maths and the sciences, and some score the whole GCSE profile as part of the ranking.</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Other qualifications. </a:t>
            </a:r>
            <a:r>
              <a:rPr sz="1550" b="0" i="0" u="none">
                <a:solidFill>
                  <a:srgbClr val="3F4050"/>
                </a:solidFill>
                <a:latin typeface="Arial"/>
                <a:ea typeface="Arial"/>
                <a:cs typeface="Arial"/>
              </a:rPr>
              <a:t>Scottish Highers, the International Baccalaureate and some Access and BTEC routes are accepted, each with its own published equivalent.</a:t>
            </a:r>
          </a:p>
          <a:p>
            <a:pPr marL="237744" indent="-237744">
              <a:lnSpc>
                <a:spcPct val="114000"/>
              </a:lnSpc>
              <a:spcBef>
                <a:spcPts val="0"/>
              </a:spcBef>
              <a:spcAft>
                <a:spcPts val="1100"/>
              </a:spcAft>
              <a:buClr>
                <a:srgbClr val="0E7C7B"/>
              </a:buClr>
              <a:buFont typeface="Arial"/>
              <a:buChar char="•"/>
            </a:pPr>
            <a:r>
              <a:rPr sz="1550" b="1" i="0" u="none">
                <a:solidFill>
                  <a:srgbClr val="0B1F3A"/>
                </a:solidFill>
                <a:latin typeface="Arial"/>
                <a:ea typeface="Arial"/>
                <a:cs typeface="Arial"/>
              </a:rPr>
              <a:t>Never work from a general figure. </a:t>
            </a:r>
            <a:r>
              <a:rPr sz="1550" b="0" i="0" u="none">
                <a:solidFill>
                  <a:srgbClr val="3F4050"/>
                </a:solidFill>
                <a:latin typeface="Arial"/>
                <a:ea typeface="Arial"/>
                <a:cs typeface="Arial"/>
              </a:rPr>
              <a:t>Requirements change between entry years. Check the school's own published requirement for the year your child is applying for, and check it again in the autumn.</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Requirements:  </a:t>
            </a:r>
            <a:r>
              <a:rPr sz="1150" b="1" i="0" u="sng">
                <a:solidFill>
                  <a:srgbClr val="0E7C7B"/>
                </a:solidFill>
                <a:latin typeface="Arial"/>
                <a:ea typeface="Arial"/>
                <a:cs typeface="Arial"/>
                <a:hlinkClick r:id="rId2"/>
              </a:rPr>
              <a:t>Entry requirements by school</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A levels for dentistry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ADMISSIONS TEST</a:t>
            </a:r>
          </a:p>
          <a:p>
            <a:pPr algn="l">
              <a:lnSpc>
                <a:spcPct val="100000"/>
              </a:lnSpc>
              <a:spcBef>
                <a:spcPts val="0"/>
              </a:spcBef>
              <a:spcAft>
                <a:spcPts val="0"/>
              </a:spcAft>
              <a:buNone/>
            </a:pPr>
            <a:r>
              <a:rPr sz="2700" b="1" i="0" u="none">
                <a:solidFill>
                  <a:srgbClr val="FFFFFF"/>
                </a:solidFill>
                <a:latin typeface="Georgia"/>
                <a:ea typeface="Georgia"/>
                <a:cs typeface="Georgia"/>
              </a:rPr>
              <a:t>The UCAT</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What it is. </a:t>
            </a:r>
            <a:r>
              <a:rPr sz="1500" b="0" i="0" u="none">
                <a:solidFill>
                  <a:srgbClr val="3F4050"/>
                </a:solidFill>
                <a:latin typeface="Arial"/>
                <a:ea typeface="Arial"/>
                <a:cs typeface="Arial"/>
              </a:rPr>
              <a:t>A computer based aptitude test, sat at a test centre in the summer before the UCAS deadline, usually between July and late September. It has to be booked in advance and the popular slots go early.</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Every UK dental school uses the UCAT. </a:t>
            </a:r>
            <a:r>
              <a:rPr sz="1500" b="0" i="0" u="none">
                <a:solidFill>
                  <a:srgbClr val="3F4050"/>
                </a:solidFill>
                <a:latin typeface="Arial"/>
                <a:ea typeface="Arial"/>
                <a:cs typeface="Arial"/>
              </a:rPr>
              <a:t>There is no separate dentistry admissions test, and BMAT is no longer used, so anything that mentions it is out of date.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Since 2025 it has three scored sections: </a:t>
            </a:r>
            <a:r>
              <a:rPr sz="1500" b="0" i="0" u="none">
                <a:solidFill>
                  <a:srgbClr val="3F4050"/>
                </a:solidFill>
                <a:latin typeface="Arial"/>
                <a:ea typeface="Arial"/>
                <a:cs typeface="Arial"/>
              </a:rPr>
              <a:t>verbal reasoning, decision making and quantitative reasoning. Abstract reasoning was removed. The scale runs 900 to 2700, with each section scaled from 300 to 900. Any score quoted out of 3600 belongs to the older format.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Situational judgement </a:t>
            </a:r>
            <a:r>
              <a:rPr sz="1500" b="0" i="0" u="none">
                <a:solidFill>
                  <a:srgbClr val="3F4050"/>
                </a:solidFill>
                <a:latin typeface="Arial"/>
                <a:ea typeface="Arial"/>
                <a:cs typeface="Arial"/>
              </a:rPr>
              <a:t>is reported separately in bands one to four and is not added to the total. Some dental schools treat a low band as a barrier in its own right, so it is not the throwaway section students assume.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Schools use it in completely different ways. </a:t>
            </a:r>
            <a:r>
              <a:rPr sz="1500" b="0" i="0" u="none">
                <a:solidFill>
                  <a:srgbClr val="3F4050"/>
                </a:solidFill>
                <a:latin typeface="Arial"/>
                <a:ea typeface="Arial"/>
                <a:cs typeface="Arial"/>
              </a:rPr>
              <a:t>Some set a hard cut off, some score it alongside academics, some use it only to rank who gets an interview. Cut offs move every year with the strength of the cohort, so last year's number is a guide and not a rule.</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How each school uses it:  </a:t>
            </a:r>
            <a:r>
              <a:rPr sz="1150" b="1" i="0" u="sng">
                <a:solidFill>
                  <a:srgbClr val="0E7C7B"/>
                </a:solidFill>
                <a:latin typeface="Arial"/>
                <a:ea typeface="Arial"/>
                <a:cs typeface="Arial"/>
                <a:hlinkClick r:id="rId2"/>
              </a:rPr>
              <a:t>How universities use the UCAT</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UCAT guides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4"/>
              </a:rPr>
              <a:t>UCAT score calculator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WHEN THINGS HAPPEN</a:t>
            </a:r>
          </a:p>
          <a:p>
            <a:pPr algn="l">
              <a:lnSpc>
                <a:spcPct val="100000"/>
              </a:lnSpc>
              <a:spcBef>
                <a:spcPts val="0"/>
              </a:spcBef>
              <a:spcAft>
                <a:spcPts val="0"/>
              </a:spcAft>
              <a:buNone/>
            </a:pPr>
            <a:r>
              <a:rPr sz="2700" b="1" i="0" u="none">
                <a:solidFill>
                  <a:srgbClr val="FFFFFF"/>
                </a:solidFill>
                <a:latin typeface="Georgia"/>
                <a:ea typeface="Georgia"/>
                <a:cs typeface="Georgia"/>
              </a:rPr>
              <a:t>The application year</a:t>
            </a:r>
          </a:p>
        </p:txBody>
      </p:sp>
      <p:sp>
        <p:nvSpPr>
          <p:cNvPr id="5" name="Rounded Rectangle 4"/>
          <p:cNvSpPr/>
          <p:nvPr/>
        </p:nvSpPr>
        <p:spPr>
          <a:xfrm>
            <a:off x="68580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Year 12, autumn</a:t>
            </a:r>
          </a:p>
          <a:p>
            <a:pPr algn="l">
              <a:lnSpc>
                <a:spcPct val="116000"/>
              </a:lnSpc>
              <a:spcBef>
                <a:spcPts val="0"/>
              </a:spcBef>
              <a:spcAft>
                <a:spcPts val="0"/>
              </a:spcAft>
              <a:buNone/>
            </a:pPr>
            <a:r>
              <a:rPr sz="1150" b="0" i="0" u="none">
                <a:solidFill>
                  <a:srgbClr val="3F4050"/>
                </a:solidFill>
                <a:latin typeface="Arial"/>
                <a:ea typeface="Arial"/>
                <a:cs typeface="Arial"/>
              </a:rPr>
              <a:t>Start asking dental practices about observation now. This takes months of asking and it is the part that cannot be rushed later.</a:t>
            </a:r>
          </a:p>
        </p:txBody>
      </p:sp>
      <p:sp>
        <p:nvSpPr>
          <p:cNvPr id="6" name="Rounded Rectangle 5"/>
          <p:cNvSpPr/>
          <p:nvPr/>
        </p:nvSpPr>
        <p:spPr>
          <a:xfrm>
            <a:off x="2496312"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Year 12, spring</a:t>
            </a:r>
          </a:p>
          <a:p>
            <a:pPr algn="l">
              <a:lnSpc>
                <a:spcPct val="116000"/>
              </a:lnSpc>
              <a:spcBef>
                <a:spcPts val="0"/>
              </a:spcBef>
              <a:spcAft>
                <a:spcPts val="0"/>
              </a:spcAft>
              <a:buNone/>
            </a:pPr>
            <a:r>
              <a:rPr sz="1150" b="0" i="0" u="none">
                <a:solidFill>
                  <a:srgbClr val="3F4050"/>
                </a:solidFill>
                <a:latin typeface="Arial"/>
                <a:ea typeface="Arial"/>
                <a:cs typeface="Arial"/>
              </a:rPr>
              <a:t>Start a regular volunteering or work commitment. Begin looking at schools and their weightings. Start UCAT preparation.</a:t>
            </a:r>
          </a:p>
        </p:txBody>
      </p:sp>
      <p:sp>
        <p:nvSpPr>
          <p:cNvPr id="7" name="Rounded Rectangle 6"/>
          <p:cNvSpPr/>
          <p:nvPr/>
        </p:nvSpPr>
        <p:spPr>
          <a:xfrm>
            <a:off x="4306824"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Summer</a:t>
            </a:r>
          </a:p>
          <a:p>
            <a:pPr algn="l">
              <a:lnSpc>
                <a:spcPct val="116000"/>
              </a:lnSpc>
              <a:spcBef>
                <a:spcPts val="0"/>
              </a:spcBef>
              <a:spcAft>
                <a:spcPts val="0"/>
              </a:spcAft>
              <a:buNone/>
            </a:pPr>
            <a:r>
              <a:rPr sz="1150" b="0" i="0" u="none">
                <a:solidFill>
                  <a:srgbClr val="3F4050"/>
                </a:solidFill>
                <a:latin typeface="Arial"/>
                <a:ea typeface="Arial"/>
                <a:cs typeface="Arial"/>
              </a:rPr>
              <a:t>Book and sit the UCAT, usually July to late September. Draft the UCAS application and give the referee time.</a:t>
            </a:r>
          </a:p>
        </p:txBody>
      </p:sp>
      <p:sp>
        <p:nvSpPr>
          <p:cNvPr id="8" name="Rounded Rectangle 7"/>
          <p:cNvSpPr/>
          <p:nvPr/>
        </p:nvSpPr>
        <p:spPr>
          <a:xfrm>
            <a:off x="6117336" y="1965960"/>
            <a:ext cx="1709928" cy="2743200"/>
          </a:xfrm>
          <a:prstGeom prst="roundRect">
            <a:avLst>
              <a:gd name="adj" fmla="val 6000"/>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F0B84A"/>
                </a:solidFill>
                <a:latin typeface="Georgia"/>
                <a:ea typeface="Georgia"/>
                <a:cs typeface="Georgia"/>
              </a:rPr>
              <a:t>15 October</a:t>
            </a:r>
          </a:p>
          <a:p>
            <a:pPr algn="l">
              <a:lnSpc>
                <a:spcPct val="116000"/>
              </a:lnSpc>
              <a:spcBef>
                <a:spcPts val="0"/>
              </a:spcBef>
              <a:spcAft>
                <a:spcPts val="0"/>
              </a:spcAft>
              <a:buNone/>
            </a:pPr>
            <a:r>
              <a:rPr sz="1150" b="0" i="0" u="none">
                <a:solidFill>
                  <a:srgbClr val="FFFFFF"/>
                </a:solidFill>
                <a:latin typeface="Arial"/>
                <a:ea typeface="Arial"/>
                <a:cs typeface="Arial"/>
              </a:rPr>
              <a:t>The UCAS deadline for dentistry, medicine, veterinary medicine and Oxford or Cambridge. This date is fixed every year and is earlier than for other courses.</a:t>
            </a:r>
          </a:p>
        </p:txBody>
      </p:sp>
      <p:sp>
        <p:nvSpPr>
          <p:cNvPr id="9" name="Rounded Rectangle 8"/>
          <p:cNvSpPr/>
          <p:nvPr/>
        </p:nvSpPr>
        <p:spPr>
          <a:xfrm>
            <a:off x="7927848"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Winter</a:t>
            </a:r>
          </a:p>
          <a:p>
            <a:pPr algn="l">
              <a:lnSpc>
                <a:spcPct val="116000"/>
              </a:lnSpc>
              <a:spcBef>
                <a:spcPts val="0"/>
              </a:spcBef>
              <a:spcAft>
                <a:spcPts val="0"/>
              </a:spcAft>
              <a:buNone/>
            </a:pPr>
            <a:r>
              <a:rPr sz="1150" b="0" i="0" u="none">
                <a:solidFill>
                  <a:srgbClr val="3F4050"/>
                </a:solidFill>
                <a:latin typeface="Arial"/>
                <a:ea typeface="Arial"/>
                <a:cs typeface="Arial"/>
              </a:rPr>
              <a:t>Interviews, typically from December onwards and running into the spring, often at short notice.</a:t>
            </a:r>
          </a:p>
        </p:txBody>
      </p:sp>
      <p:sp>
        <p:nvSpPr>
          <p:cNvPr id="10" name="Rounded Rectangle 9"/>
          <p:cNvSpPr/>
          <p:nvPr/>
        </p:nvSpPr>
        <p:spPr>
          <a:xfrm>
            <a:off x="9738360" y="1965960"/>
            <a:ext cx="1709928" cy="27432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155448" bIns="109728"/>
          <a:lstStyle/>
          <a:p>
            <a:pPr algn="l">
              <a:lnSpc>
                <a:spcPct val="105000"/>
              </a:lnSpc>
              <a:spcBef>
                <a:spcPts val="0"/>
              </a:spcBef>
              <a:spcAft>
                <a:spcPts val="700"/>
              </a:spcAft>
              <a:buNone/>
            </a:pPr>
            <a:r>
              <a:rPr sz="1350" b="1" i="0" u="none">
                <a:solidFill>
                  <a:srgbClr val="0E7C7B"/>
                </a:solidFill>
                <a:latin typeface="Georgia"/>
                <a:ea typeface="Georgia"/>
                <a:cs typeface="Georgia"/>
              </a:rPr>
              <a:t>Spring to August</a:t>
            </a:r>
          </a:p>
          <a:p>
            <a:pPr algn="l">
              <a:lnSpc>
                <a:spcPct val="116000"/>
              </a:lnSpc>
              <a:spcBef>
                <a:spcPts val="0"/>
              </a:spcBef>
              <a:spcAft>
                <a:spcPts val="0"/>
              </a:spcAft>
              <a:buNone/>
            </a:pPr>
            <a:r>
              <a:rPr sz="1150" b="0" i="0" u="none">
                <a:solidFill>
                  <a:srgbClr val="3F4050"/>
                </a:solidFill>
                <a:latin typeface="Arial"/>
                <a:ea typeface="Arial"/>
                <a:cs typeface="Arial"/>
              </a:rPr>
              <a:t>Decisions arrive, the student picks a firm and an insurance choice, then results day in August.</a:t>
            </a:r>
          </a:p>
        </p:txBody>
      </p:sp>
      <p:sp>
        <p:nvSpPr>
          <p:cNvPr id="11" name="TextBox 10"/>
          <p:cNvSpPr txBox="1"/>
          <p:nvPr/>
        </p:nvSpPr>
        <p:spPr>
          <a:xfrm>
            <a:off x="685800" y="4919472"/>
            <a:ext cx="10820095" cy="548640"/>
          </a:xfrm>
          <a:prstGeom prst="rect">
            <a:avLst/>
          </a:prstGeom>
          <a:noFill/>
        </p:spPr>
        <p:txBody>
          <a:bodyPr wrap="square" lIns="0" rIns="0" tIns="0" bIns="0">
            <a:spAutoFit/>
          </a:bodyPr>
          <a:lstStyle/>
          <a:p>
            <a:pPr algn="l">
              <a:lnSpc>
                <a:spcPct val="115000"/>
              </a:lnSpc>
              <a:spcBef>
                <a:spcPts val="0"/>
              </a:spcBef>
              <a:spcAft>
                <a:spcPts val="0"/>
              </a:spcAft>
              <a:buNone/>
            </a:pPr>
            <a:r>
              <a:rPr sz="1450" b="0" i="1" u="none">
                <a:solidFill>
                  <a:srgbClr val="3F4050"/>
                </a:solidFill>
                <a:latin typeface="Arial"/>
                <a:ea typeface="Arial"/>
                <a:cs typeface="Arial"/>
              </a:rPr>
              <a:t>Only the October deadline is fixed. Everything else is the normal shape of the cycle, so check the current year's dates with UCAS and with each school.</a:t>
            </a:r>
          </a:p>
        </p:txBody>
      </p:sp>
      <p:sp>
        <p:nvSpPr>
          <p:cNvPr id="12" name="Rounded Rectangle 11"/>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Step by step:  </a:t>
            </a:r>
            <a:r>
              <a:rPr sz="1150" b="1" i="0" u="sng">
                <a:solidFill>
                  <a:srgbClr val="0E7C7B"/>
                </a:solidFill>
                <a:latin typeface="Arial"/>
                <a:ea typeface="Arial"/>
                <a:cs typeface="Arial"/>
                <a:hlinkClick r:id="rId2"/>
              </a:rPr>
              <a:t>Entry requirements by school</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Interview dates and formats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STRATEGY</a:t>
            </a:r>
          </a:p>
          <a:p>
            <a:pPr algn="l">
              <a:lnSpc>
                <a:spcPct val="100000"/>
              </a:lnSpc>
              <a:spcBef>
                <a:spcPts val="0"/>
              </a:spcBef>
              <a:spcAft>
                <a:spcPts val="0"/>
              </a:spcAft>
              <a:buNone/>
            </a:pPr>
            <a:r>
              <a:rPr sz="2700" b="1" i="0" u="none">
                <a:solidFill>
                  <a:srgbClr val="FFFFFF"/>
                </a:solidFill>
                <a:latin typeface="Georgia"/>
                <a:ea typeface="Georgia"/>
                <a:cs typeface="Georgia"/>
              </a:rPr>
              <a:t>Choosing where to apply: the four choice rule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Four, not five. </a:t>
            </a:r>
            <a:r>
              <a:rPr sz="1500" b="0" i="0" u="none">
                <a:solidFill>
                  <a:srgbClr val="3F4050"/>
                </a:solidFill>
                <a:latin typeface="Arial"/>
                <a:ea typeface="Arial"/>
                <a:cs typeface="Arial"/>
              </a:rPr>
              <a:t>UCAS allows a maximum of four dentistry courses in one cycle. The fifth slot can be used for a different subject, and universities do not see what else is on the form.</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The field is small. </a:t>
            </a:r>
            <a:r>
              <a:rPr sz="1500" b="0" i="0" u="none">
                <a:solidFill>
                  <a:srgbClr val="3F4050"/>
                </a:solidFill>
                <a:latin typeface="Arial"/>
                <a:ea typeface="Arial"/>
                <a:cs typeface="Arial"/>
              </a:rPr>
              <a:t>There are only around sixteen UK dental schools. Four choices is a quarter of the whole field, so choosing on evidence rather than on feeling matters more here than in almost any other subject.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Choose by fit, not by reputation. </a:t>
            </a:r>
            <a:r>
              <a:rPr sz="1500" b="0" i="0" u="none">
                <a:solidFill>
                  <a:srgbClr val="3F4050"/>
                </a:solidFill>
                <a:latin typeface="Arial"/>
                <a:ea typeface="Arial"/>
                <a:cs typeface="Arial"/>
              </a:rPr>
              <a:t>Match the student's UCAT score and GCSE profile against each school's published weighting. The same application succeeds at one school and is screened out at another.</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Look at the course, not only the entry bar. </a:t>
            </a:r>
            <a:r>
              <a:rPr sz="1500" b="0" i="0" u="none">
                <a:solidFill>
                  <a:srgbClr val="3F4050"/>
                </a:solidFill>
                <a:latin typeface="Arial"/>
                <a:ea typeface="Arial"/>
                <a:cs typeface="Arial"/>
              </a:rPr>
              <a:t>When students first treat patients, how clinical sessions are arranged, and whether the course includes outreach placements that may mean travelling or living elsewhere for part of a year.</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Applying for medicine and dentistry in the same cycle </a:t>
            </a:r>
            <a:r>
              <a:rPr sz="1500" b="0" i="0" u="none">
                <a:solidFill>
                  <a:srgbClr val="3F4050"/>
                </a:solidFill>
                <a:latin typeface="Arial"/>
                <a:ea typeface="Arial"/>
                <a:cs typeface="Arial"/>
              </a:rPr>
              <a:t>is allowed and the four choice limit is shared across both. It needs a personal statement that works for both, which is genuinely hard, so it is a decision to make deliberately rather than as a hedge.</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Compare schools:  </a:t>
            </a:r>
            <a:r>
              <a:rPr sz="1150" b="1" i="0" u="sng">
                <a:solidFill>
                  <a:srgbClr val="0E7C7B"/>
                </a:solidFill>
                <a:latin typeface="Arial"/>
                <a:ea typeface="Arial"/>
                <a:cs typeface="Arial"/>
                <a:hlinkClick r:id="rId2"/>
              </a:rPr>
              <a:t>Compare UK dental schools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Dentistry with lower grades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LAST STAGE</a:t>
            </a:r>
          </a:p>
          <a:p>
            <a:pPr algn="l">
              <a:lnSpc>
                <a:spcPct val="100000"/>
              </a:lnSpc>
              <a:spcBef>
                <a:spcPts val="0"/>
              </a:spcBef>
              <a:spcAft>
                <a:spcPts val="0"/>
              </a:spcAft>
              <a:buNone/>
            </a:pPr>
            <a:r>
              <a:rPr sz="2700" b="1" i="0" u="none">
                <a:solidFill>
                  <a:srgbClr val="FFFFFF"/>
                </a:solidFill>
                <a:latin typeface="Georgia"/>
                <a:ea typeface="Georgia"/>
                <a:cs typeface="Georgia"/>
              </a:rPr>
              <a:t>Interviews, and the manual dexterity station</a:t>
            </a:r>
          </a:p>
        </p:txBody>
      </p:sp>
      <p:sp>
        <p:nvSpPr>
          <p:cNvPr id="5" name="Rounded Rectangle 4"/>
          <p:cNvSpPr/>
          <p:nvPr/>
        </p:nvSpPr>
        <p:spPr>
          <a:xfrm>
            <a:off x="685800"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Multiple mini interview</a:t>
            </a:r>
          </a:p>
          <a:p>
            <a:pPr algn="l">
              <a:lnSpc>
                <a:spcPct val="118000"/>
              </a:lnSpc>
              <a:spcBef>
                <a:spcPts val="0"/>
              </a:spcBef>
              <a:spcAft>
                <a:spcPts val="0"/>
              </a:spcAft>
              <a:buNone/>
            </a:pPr>
            <a:r>
              <a:rPr sz="1250" b="0" i="0" u="none">
                <a:solidFill>
                  <a:srgbClr val="3F4050"/>
                </a:solidFill>
                <a:latin typeface="Arial"/>
                <a:ea typeface="Arial"/>
                <a:cs typeface="Arial"/>
              </a:rPr>
              <a:t>A circuit of short stations, each a few minutes long and scored on its own. Most UK dental schools use this format and a few use a panel interview instead. A weak station does not sink the whole interview, which is why the format suits nervous students better than people expect.</a:t>
            </a:r>
          </a:p>
        </p:txBody>
      </p:sp>
      <p:sp>
        <p:nvSpPr>
          <p:cNvPr id="6" name="Rounded Rectangle 5"/>
          <p:cNvSpPr/>
          <p:nvPr/>
        </p:nvSpPr>
        <p:spPr>
          <a:xfrm>
            <a:off x="6245352" y="1783080"/>
            <a:ext cx="5257800" cy="228600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182880" bIns="146304"/>
          <a:lstStyle/>
          <a:p>
            <a:pPr algn="l">
              <a:lnSpc>
                <a:spcPct val="105000"/>
              </a:lnSpc>
              <a:spcBef>
                <a:spcPts val="0"/>
              </a:spcBef>
              <a:spcAft>
                <a:spcPts val="900"/>
              </a:spcAft>
              <a:buNone/>
            </a:pPr>
            <a:r>
              <a:rPr sz="1800" b="1" i="0" u="none">
                <a:solidFill>
                  <a:srgbClr val="0B1F3A"/>
                </a:solidFill>
                <a:latin typeface="Georgia"/>
                <a:ea typeface="Georgia"/>
                <a:cs typeface="Georgia"/>
              </a:rPr>
              <a:t>Manual dexterity</a:t>
            </a:r>
          </a:p>
          <a:p>
            <a:pPr algn="l">
              <a:lnSpc>
                <a:spcPct val="118000"/>
              </a:lnSpc>
              <a:spcBef>
                <a:spcPts val="0"/>
              </a:spcBef>
              <a:spcAft>
                <a:spcPts val="0"/>
              </a:spcAft>
              <a:buNone/>
            </a:pPr>
            <a:r>
              <a:rPr sz="1250" b="0" i="0" u="none">
                <a:solidFill>
                  <a:srgbClr val="3F4050"/>
                </a:solidFill>
                <a:latin typeface="Arial"/>
                <a:ea typeface="Arial"/>
                <a:cs typeface="Arial"/>
              </a:rPr>
              <a:t>Several schools include a practical station: bending wire into a shape, carving, threading, or a fine motor task against the clock. It is not a test of dental skill and it cannot be revised for. What it looks at is careful hands, following an instruction precisely, and staying calm while being watched.</a:t>
            </a:r>
          </a:p>
        </p:txBody>
      </p:sp>
      <p:sp>
        <p:nvSpPr>
          <p:cNvPr id="7" name="TextBox 6"/>
          <p:cNvSpPr txBox="1"/>
          <p:nvPr/>
        </p:nvSpPr>
        <p:spPr>
          <a:xfrm>
            <a:off x="685800" y="4224528"/>
            <a:ext cx="10820095" cy="1188720"/>
          </a:xfrm>
          <a:prstGeom prst="rect">
            <a:avLst/>
          </a:prstGeom>
          <a:noFill/>
        </p:spPr>
        <p:txBody>
          <a:bodyPr wrap="square" lIns="0" rIns="0" tIns="0" bIns="0">
            <a:spAutoFit/>
          </a:bodyPr>
          <a:lstStyle/>
          <a:p>
            <a:pPr algn="l" marL="237744" indent="-237744">
              <a:lnSpc>
                <a:spcPct val="114000"/>
              </a:lnSpc>
              <a:spcBef>
                <a:spcPts val="0"/>
              </a:spcBef>
              <a:spcAft>
                <a:spcPts val="700"/>
              </a:spcAft>
              <a:buClr>
                <a:srgbClr val="0E7C7B"/>
              </a:buClr>
              <a:buFont typeface="Arial"/>
              <a:buChar char="•"/>
            </a:pPr>
            <a:r>
              <a:rPr sz="1350" b="0" i="0" u="none">
                <a:solidFill>
                  <a:srgbClr val="3F4050"/>
                </a:solidFill>
                <a:latin typeface="Arial"/>
                <a:ea typeface="Arial"/>
                <a:cs typeface="Arial"/>
              </a:rPr>
              <a:t>Both formats cover the same ground: motivation for dentistry specifically rather than for healthcare in general, reflection on what the student observed, ethics and consent, teamwork, communication, and some awareness of how NHS dentistry works and why access to it is difficult.</a:t>
            </a:r>
          </a:p>
          <a:p>
            <a:pPr algn="l" marL="237744" indent="-237744">
              <a:lnSpc>
                <a:spcPct val="114000"/>
              </a:lnSpc>
              <a:spcBef>
                <a:spcPts val="0"/>
              </a:spcBef>
              <a:spcAft>
                <a:spcPts val="700"/>
              </a:spcAft>
              <a:buClr>
                <a:srgbClr val="0E7C7B"/>
              </a:buClr>
              <a:buFont typeface="Arial"/>
              <a:buChar char="•"/>
            </a:pPr>
            <a:r>
              <a:rPr sz="1350" b="0" i="0" u="none">
                <a:solidFill>
                  <a:srgbClr val="3F4050"/>
                </a:solidFill>
                <a:latin typeface="Arial"/>
                <a:ea typeface="Arial"/>
                <a:cs typeface="Arial"/>
              </a:rPr>
              <a:t>Almost all are scored against a rubric, so a structured, honest, reflective answer beats a rehearsed speech. Interviewers can hear a memorised script immediately.</a:t>
            </a:r>
          </a:p>
        </p:txBody>
      </p:sp>
      <p:sp>
        <p:nvSpPr>
          <p:cNvPr id="8" name="Rounded Rectangle 7"/>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Formats and questions:  </a:t>
            </a:r>
            <a:r>
              <a:rPr sz="1150" b="1" i="0" u="sng">
                <a:solidFill>
                  <a:srgbClr val="0E7C7B"/>
                </a:solidFill>
                <a:latin typeface="Arial"/>
                <a:ea typeface="Arial"/>
                <a:cs typeface="Arial"/>
                <a:hlinkClick r:id="rId2"/>
              </a:rPr>
              <a:t>Interview dates and formats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Practice interview questions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EVIDENCE</a:t>
            </a:r>
          </a:p>
          <a:p>
            <a:pPr algn="l">
              <a:lnSpc>
                <a:spcPct val="100000"/>
              </a:lnSpc>
              <a:spcBef>
                <a:spcPts val="0"/>
              </a:spcBef>
              <a:spcAft>
                <a:spcPts val="0"/>
              </a:spcAft>
              <a:buNone/>
            </a:pPr>
            <a:r>
              <a:rPr sz="2700" b="1" i="0" u="none">
                <a:solidFill>
                  <a:srgbClr val="FFFFFF"/>
                </a:solidFill>
                <a:latin typeface="Georgia"/>
                <a:ea typeface="Georgia"/>
                <a:cs typeface="Georgia"/>
              </a:rPr>
              <a:t>Work experience, and why access is the hard part</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Being turned down is normal, and it is not your child's fault. </a:t>
            </a:r>
            <a:r>
              <a:rPr sz="1400" b="0" i="0" u="none">
                <a:solidFill>
                  <a:srgbClr val="3F4050"/>
                </a:solidFill>
                <a:latin typeface="Arial"/>
                <a:ea typeface="Arial"/>
                <a:cs typeface="Arial"/>
              </a:rPr>
              <a:t>A dental practice is a small business with treatment rooms. Observation depends on the practice's insurance, on patients agreeing to be watched, and often on a minimum age or a DBS check. Many practices say no to everybody.</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Ask early and ask widely. </a:t>
            </a:r>
            <a:r>
              <a:rPr sz="1400" b="0" i="0" u="none">
                <a:solidFill>
                  <a:srgbClr val="3F4050"/>
                </a:solidFill>
                <a:latin typeface="Arial"/>
                <a:ea typeface="Arial"/>
                <a:cs typeface="Arial"/>
              </a:rPr>
              <a:t>NHS practices, private practices, community dental services, a hospital dental department, a dental laboratory, a dental hygienist or therapist. A laboratory is often easier to arrange and shows a genuinely different part of the job.</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Observation is mostly silent watching, </a:t>
            </a:r>
            <a:r>
              <a:rPr sz="1400" b="0" i="0" u="none">
                <a:solidFill>
                  <a:srgbClr val="3F4050"/>
                </a:solidFill>
                <a:latin typeface="Arial"/>
                <a:ea typeface="Arial"/>
                <a:cs typeface="Arial"/>
              </a:rPr>
              <a:t>and schools know that. Students cannot touch anything and much of the day is a view over a shoulder. What is assessed is what they noticed and what they made of it, not how many days they stood there.</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Regular voluntary work carries real weight alongside it. </a:t>
            </a:r>
            <a:r>
              <a:rPr sz="1400" b="0" i="0" u="none">
                <a:solidFill>
                  <a:srgbClr val="3F4050"/>
                </a:solidFill>
                <a:latin typeface="Arial"/>
                <a:ea typeface="Arial"/>
                <a:cs typeface="Arial"/>
              </a:rPr>
              <a:t>A care home, a disability group, a youth club, St John Ambulance, a charity shop. Weekly and sustained beats a single impressive week.</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Paid work counts. </a:t>
            </a:r>
            <a:r>
              <a:rPr sz="1400" b="0" i="0" u="none">
                <a:solidFill>
                  <a:srgbClr val="3F4050"/>
                </a:solidFill>
                <a:latin typeface="Arial"/>
                <a:ea typeface="Arial"/>
                <a:cs typeface="Arial"/>
              </a:rPr>
              <a:t>A Saturday job is genuine evidence of communication and of dealing with people who would rather not be there, which is a large part of the working day. Students routinely leave it off. They should not.</a:t>
            </a:r>
          </a:p>
          <a:p>
            <a:pPr marL="237744" indent="-237744">
              <a:lnSpc>
                <a:spcPct val="114000"/>
              </a:lnSpc>
              <a:spcBef>
                <a:spcPts val="0"/>
              </a:spcBef>
              <a:spcAft>
                <a:spcPts val="700"/>
              </a:spcAft>
              <a:buClr>
                <a:srgbClr val="0E7C7B"/>
              </a:buClr>
              <a:buFont typeface="Arial"/>
              <a:buChar char="•"/>
            </a:pPr>
            <a:r>
              <a:rPr sz="1400" b="1" i="0" u="none">
                <a:solidFill>
                  <a:srgbClr val="0B1F3A"/>
                </a:solidFill>
                <a:latin typeface="Arial"/>
                <a:ea typeface="Arial"/>
                <a:cs typeface="Arial"/>
              </a:rPr>
              <a:t>No family connection is required. </a:t>
            </a:r>
            <a:r>
              <a:rPr sz="1400" b="0" i="0" u="none">
                <a:solidFill>
                  <a:srgbClr val="3F4050"/>
                </a:solidFill>
                <a:latin typeface="Arial"/>
                <a:ea typeface="Arial"/>
                <a:cs typeface="Arial"/>
              </a:rPr>
              <a:t>Schools know that shadowing an aunt who is a dentist is a matter of luck, and they have designed around it.</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Find placements:  </a:t>
            </a:r>
            <a:r>
              <a:rPr sz="1150" b="1" i="0" u="sng">
                <a:solidFill>
                  <a:srgbClr val="0E7C7B"/>
                </a:solidFill>
                <a:latin typeface="Arial"/>
                <a:ea typeface="Arial"/>
                <a:cs typeface="Arial"/>
                <a:hlinkClick r:id="rId2"/>
              </a:rPr>
              <a:t>Dental work experience guide</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Work experience finder</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How you can genuinely help at home</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Keep the calendar. </a:t>
            </a:r>
            <a:r>
              <a:rPr sz="1500" b="0" i="0" u="none">
                <a:solidFill>
                  <a:srgbClr val="3F4050"/>
                </a:solidFill>
                <a:latin typeface="Arial"/>
                <a:ea typeface="Arial"/>
                <a:cs typeface="Arial"/>
              </a:rPr>
              <a:t>The UCAT booking, the school's internal reference deadline, 15 October, the interview window. Owning the dates is a real contribution and it is one your child will not resent.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Help with the first approach to practices, then hand it over. </a:t>
            </a:r>
            <a:r>
              <a:rPr sz="1500" b="0" i="0" u="none">
                <a:solidFill>
                  <a:srgbClr val="3F4050"/>
                </a:solidFill>
                <a:latin typeface="Arial"/>
                <a:ea typeface="Arial"/>
                <a:cs typeface="Arial"/>
              </a:rPr>
              <a:t>Drafting the first email and sitting in the room for the first phone call is fair help for someone who has never cold called anyone. The next fourteen are theirs.</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Ask open questions and then be quiet. </a:t>
            </a:r>
            <a:r>
              <a:rPr sz="1500" b="0" i="0" u="none">
                <a:solidFill>
                  <a:srgbClr val="3F4050"/>
                </a:solidFill>
                <a:latin typeface="Arial"/>
                <a:ea typeface="Arial"/>
                <a:cs typeface="Arial"/>
              </a:rPr>
              <a:t>"What did you see today that surprised you?" is worth more than any amount of advice. It is also interview practice without either of you calling it that.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Read the application once, for sense and spelling. </a:t>
            </a:r>
            <a:r>
              <a:rPr sz="1500" b="0" i="0" u="none">
                <a:solidFill>
                  <a:srgbClr val="3F4050"/>
                </a:solidFill>
                <a:latin typeface="Arial"/>
                <a:ea typeface="Arial"/>
                <a:cs typeface="Arial"/>
              </a:rPr>
              <a:t>Do not rewrite it. Admissions tutors read thousands and can tell when a forty year old wrote it.</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Protect sleep and food in the heavy weeks. </a:t>
            </a:r>
            <a:r>
              <a:rPr sz="1500" b="0" i="0" u="none">
                <a:solidFill>
                  <a:srgbClr val="3F4050"/>
                </a:solidFill>
                <a:latin typeface="Arial"/>
                <a:ea typeface="Arial"/>
                <a:cs typeface="Arial"/>
              </a:rPr>
              <a:t>The fortnight before the UCAT and the week of an interview are when a household can help most, and it is rarely by talking about dentistry.</a:t>
            </a:r>
          </a:p>
          <a:p>
            <a:pPr marL="237744" indent="-237744">
              <a:lnSpc>
                <a:spcPct val="114000"/>
              </a:lnSpc>
              <a:spcBef>
                <a:spcPts val="0"/>
              </a:spcBef>
              <a:spcAft>
                <a:spcPts val="800"/>
              </a:spcAft>
              <a:buClr>
                <a:srgbClr val="0E7C7B"/>
              </a:buClr>
              <a:buFont typeface="Arial"/>
              <a:buChar char="•"/>
            </a:pPr>
            <a:r>
              <a:rPr sz="1500" b="1" i="0" u="none">
                <a:solidFill>
                  <a:srgbClr val="0B1F3A"/>
                </a:solidFill>
                <a:latin typeface="Arial"/>
                <a:ea typeface="Arial"/>
                <a:cs typeface="Arial"/>
              </a:rPr>
              <a:t>Have the back up conversation early, </a:t>
            </a:r>
            <a:r>
              <a:rPr sz="1500" b="0" i="0" u="none">
                <a:solidFill>
                  <a:srgbClr val="3F4050"/>
                </a:solidFill>
                <a:latin typeface="Arial"/>
                <a:ea typeface="Arial"/>
                <a:cs typeface="Arial"/>
              </a:rPr>
              <a:t>while it is still calm and hypothetical. It is much harder to start on results day.</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The parents' hub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YOUR PART</a:t>
            </a:r>
          </a:p>
          <a:p>
            <a:pPr algn="l">
              <a:lnSpc>
                <a:spcPct val="100000"/>
              </a:lnSpc>
              <a:spcBef>
                <a:spcPts val="0"/>
              </a:spcBef>
              <a:spcAft>
                <a:spcPts val="0"/>
              </a:spcAft>
              <a:buNone/>
            </a:pPr>
            <a:r>
              <a:rPr sz="2700" b="1" i="0" u="none">
                <a:solidFill>
                  <a:srgbClr val="FFFFFF"/>
                </a:solidFill>
                <a:latin typeface="Georgia"/>
                <a:ea typeface="Georgia"/>
                <a:cs typeface="Georgia"/>
              </a:rPr>
              <a:t>What to avoid</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Writing or heavily editing the personal statement. It is checked, it is obvious, and it puts the application at risk.</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Paying an agency for a dental placement. Nothing is scored by what it cost, and a purchased week carries no more weight than a fortnight in a care home.</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Ringing practices on your child's behalf after the first one. Practices notice, and so do interviewers when the student cannot describe how the placement was arranged.</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Contacting admissions offices on your child's behalf. Universities expect to hear from the applicant.</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Treating a practice UCAT score in the spring as a verdict. It is a starting point, and it is meant to be low.</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Buying a shelf of resources before you know which part is actually weak. Diagnose first, then spend, and often the free official material is enough.</a:t>
            </a:r>
          </a:p>
          <a:p>
            <a:pPr algn="l" marL="237744" indent="-237744">
              <a:lnSpc>
                <a:spcPct val="114000"/>
              </a:lnSpc>
              <a:spcBef>
                <a:spcPts val="0"/>
              </a:spcBef>
              <a:spcAft>
                <a:spcPts val="900"/>
              </a:spcAft>
              <a:buClr>
                <a:srgbClr val="0E7C7B"/>
              </a:buClr>
              <a:buFont typeface="Arial"/>
              <a:buChar char="•"/>
            </a:pPr>
            <a:r>
              <a:rPr sz="1450" b="0" i="0" u="none">
                <a:solidFill>
                  <a:srgbClr val="3F4050"/>
                </a:solidFill>
                <a:latin typeface="Arial"/>
                <a:ea typeface="Arial"/>
                <a:cs typeface="Arial"/>
              </a:rPr>
              <a:t>Making dentistry the only acceptable outcome. This is the one that does lasting harm, and students carry it into the interview room where it is visible.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CLEARING THE AIR</a:t>
            </a:r>
          </a:p>
          <a:p>
            <a:pPr algn="l">
              <a:lnSpc>
                <a:spcPct val="100000"/>
              </a:lnSpc>
              <a:spcBef>
                <a:spcPts val="0"/>
              </a:spcBef>
              <a:spcAft>
                <a:spcPts val="0"/>
              </a:spcAft>
              <a:buNone/>
            </a:pPr>
            <a:r>
              <a:rPr sz="2700" b="1" i="0" u="none">
                <a:solidFill>
                  <a:srgbClr val="FFFFFF"/>
                </a:solidFill>
                <a:latin typeface="Georgia"/>
                <a:ea typeface="Georgia"/>
                <a:cs typeface="Georgia"/>
              </a:rPr>
              <a:t>Common myths</a:t>
            </a:r>
          </a:p>
        </p:txBody>
      </p:sp>
      <p:sp>
        <p:nvSpPr>
          <p:cNvPr id="5" name="TextBox 4"/>
          <p:cNvSpPr txBox="1"/>
          <p:nvPr/>
        </p:nvSpPr>
        <p:spPr>
          <a:xfrm>
            <a:off x="685800"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You need weeks of shadowing a dentist.</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Schools ask for insight into the job and evidence of commitment. They know access is difficult, and sustained voluntary work alongside a little observation is accepted.</a:t>
            </a:r>
          </a:p>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Dentistry is the easier option if medicine does not work out.</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The grades and the admissions test are comparable and the field is smaller. It is a different career, not a lower rung.</a:t>
            </a:r>
          </a:p>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You have to be artistic to do dentistry.</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No school requires art or design technology. What is assessed is careful, trainable hands, and any hobby that uses them is worth talking about.</a:t>
            </a:r>
          </a:p>
        </p:txBody>
      </p:sp>
      <p:sp>
        <p:nvSpPr>
          <p:cNvPr id="6" name="TextBox 5"/>
          <p:cNvSpPr txBox="1"/>
          <p:nvPr/>
        </p:nvSpPr>
        <p:spPr>
          <a:xfrm>
            <a:off x="6245352" y="1783080"/>
            <a:ext cx="5257800" cy="3977639"/>
          </a:xfrm>
          <a:prstGeom prst="rect">
            <a:avLst/>
          </a:prstGeom>
          <a:noFill/>
        </p:spPr>
        <p:txBody>
          <a:bodyPr wrap="square" lIns="0" rIns="0" tIns="0" bIns="0">
            <a:spAutoFit/>
          </a:bodyPr>
          <a:lstStyle/>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A top UCAT score is essential everywhere.</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Weighting varies enormously. Some schools weight academics or the interview far more heavily than the test.</a:t>
            </a:r>
          </a:p>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NHS dentistry is finished, so there is no career in it.</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There is a real public debate about the contract and about access to an NHS dentist, and there is also a shortage of dentists. Being able to discuss that honestly is an asset at interview.</a:t>
            </a:r>
          </a:p>
          <a:p>
            <a:pPr>
              <a:lnSpc>
                <a:spcPct val="112000"/>
              </a:lnSpc>
              <a:spcBef>
                <a:spcPts val="0"/>
              </a:spcBef>
              <a:spcAft>
                <a:spcPts val="300"/>
              </a:spcAft>
              <a:buNone/>
            </a:pPr>
            <a:r>
              <a:rPr sz="1450" b="1" i="0" u="none">
                <a:solidFill>
                  <a:srgbClr val="C8922A"/>
                </a:solidFill>
                <a:latin typeface="Arial"/>
                <a:ea typeface="Arial"/>
                <a:cs typeface="Arial"/>
              </a:rPr>
              <a:t>Myth: </a:t>
            </a:r>
            <a:r>
              <a:rPr sz="1450" b="1" i="0" u="none">
                <a:solidFill>
                  <a:srgbClr val="0B1F3A"/>
                </a:solidFill>
                <a:latin typeface="Arial"/>
                <a:ea typeface="Arial"/>
                <a:cs typeface="Arial"/>
              </a:rPr>
              <a:t>A resit ends it.</a:t>
            </a:r>
          </a:p>
          <a:p>
            <a:pPr>
              <a:lnSpc>
                <a:spcPct val="118000"/>
              </a:lnSpc>
              <a:spcBef>
                <a:spcPts val="0"/>
              </a:spcBef>
              <a:spcAft>
                <a:spcPts val="2400"/>
              </a:spcAft>
              <a:buNone/>
            </a:pPr>
            <a:r>
              <a:rPr sz="1350" b="1" i="0" u="none">
                <a:solidFill>
                  <a:srgbClr val="0E7C7B"/>
                </a:solidFill>
                <a:latin typeface="Arial"/>
                <a:ea typeface="Arial"/>
                <a:cs typeface="Arial"/>
              </a:rPr>
              <a:t>Reality: </a:t>
            </a:r>
            <a:r>
              <a:rPr sz="1350" b="0" i="0" u="none">
                <a:solidFill>
                  <a:srgbClr val="3F4050"/>
                </a:solidFill>
                <a:latin typeface="Arial"/>
                <a:ea typeface="Arial"/>
                <a:cs typeface="Arial"/>
              </a:rPr>
              <a:t>Some schools accept resits, usually with conditions. It narrows the list, it does not close it.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AUGUST</a:t>
            </a:r>
          </a:p>
          <a:p>
            <a:pPr algn="l">
              <a:lnSpc>
                <a:spcPct val="100000"/>
              </a:lnSpc>
              <a:spcBef>
                <a:spcPts val="0"/>
              </a:spcBef>
              <a:spcAft>
                <a:spcPts val="0"/>
              </a:spcAft>
              <a:buNone/>
            </a:pPr>
            <a:r>
              <a:rPr sz="2700" b="1" i="0" u="none">
                <a:solidFill>
                  <a:srgbClr val="FFFFFF"/>
                </a:solidFill>
                <a:latin typeface="Georgia"/>
                <a:ea typeface="Georgia"/>
                <a:cs typeface="Georgia"/>
              </a:rPr>
              <a:t>Results day</a:t>
            </a:r>
          </a:p>
        </p:txBody>
      </p:sp>
      <p:sp>
        <p:nvSpPr>
          <p:cNvPr id="5" name="TextBox 4"/>
          <p:cNvSpPr txBox="1"/>
          <p:nvPr/>
        </p:nvSpPr>
        <p:spPr>
          <a:xfrm>
            <a:off x="685800" y="1783080"/>
            <a:ext cx="10820095" cy="361188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Firm choice met. </a:t>
            </a:r>
            <a:r>
              <a:rPr sz="1500" b="0" i="0" u="none">
                <a:solidFill>
                  <a:srgbClr val="3F4050"/>
                </a:solidFill>
                <a:latin typeface="Arial"/>
                <a:ea typeface="Arial"/>
                <a:cs typeface="Arial"/>
              </a:rPr>
              <a:t>The place is confirmed, usually within hours of results going live, and often before the student reaches school.</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Grades narrowly missed. </a:t>
            </a:r>
            <a:r>
              <a:rPr sz="1500" b="0" i="0" u="none">
                <a:solidFill>
                  <a:srgbClr val="3F4050"/>
                </a:solidFill>
                <a:latin typeface="Arial"/>
                <a:ea typeface="Arial"/>
                <a:cs typeface="Arial"/>
              </a:rPr>
              <a:t>Schools sometimes still confirm the place. Wait for UCAS to update before ringing anyone, because the decision may already be on its way.</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Insurance choice. </a:t>
            </a:r>
            <a:r>
              <a:rPr sz="1500" b="0" i="0" u="none">
                <a:solidFill>
                  <a:srgbClr val="3F4050"/>
                </a:solidFill>
                <a:latin typeface="Arial"/>
                <a:ea typeface="Arial"/>
                <a:cs typeface="Arial"/>
              </a:rPr>
              <a:t>It only activates if the firm choice is not confirmed. Choosing an insurance the student would genuinely be happy with is the whole point of it.</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Clearing. </a:t>
            </a:r>
            <a:r>
              <a:rPr sz="1500" b="0" i="0" u="none">
                <a:solidFill>
                  <a:srgbClr val="3F4050"/>
                </a:solidFill>
                <a:latin typeface="Arial"/>
                <a:ea typeface="Arial"/>
                <a:cs typeface="Arial"/>
              </a:rPr>
              <a:t>Dentistry places in clearing are rare, unpredictable and appear at very short notice, and with so few dental schools there are fewer of them than in almost any subject. Treat any that appear as a bonus, never as a plan.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On the day, the most useful adults in the building are the calm ones. </a:t>
            </a:r>
            <a:r>
              <a:rPr sz="1500" b="0" i="0" u="none">
                <a:solidFill>
                  <a:srgbClr val="3F4050"/>
                </a:solidFill>
                <a:latin typeface="Arial"/>
                <a:ea typeface="Arial"/>
                <a:cs typeface="Arial"/>
              </a:rPr>
              <a:t>A student who has missed by a grade needs somebody to sit with them for an hour before anybody starts making decisions.</a:t>
            </a:r>
          </a:p>
        </p:txBody>
      </p:sp>
      <p:sp>
        <p:nvSpPr>
          <p:cNvPr id="6" name="Rounded Rectangle 5"/>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For parents:  </a:t>
            </a:r>
            <a:r>
              <a:rPr sz="1150" b="1" i="0" u="sng">
                <a:solidFill>
                  <a:srgbClr val="0E7C7B"/>
                </a:solidFill>
                <a:latin typeface="Arial"/>
                <a:ea typeface="Arial"/>
                <a:cs typeface="Arial"/>
                <a:hlinkClick r:id="rId2"/>
              </a:rPr>
              <a:t>Results day for parents</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Dentistry and clearing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THE HONEST SLIDE</a:t>
            </a:r>
          </a:p>
          <a:p>
            <a:pPr algn="l">
              <a:lnSpc>
                <a:spcPct val="100000"/>
              </a:lnSpc>
              <a:spcBef>
                <a:spcPts val="0"/>
              </a:spcBef>
              <a:spcAft>
                <a:spcPts val="0"/>
              </a:spcAft>
              <a:buNone/>
            </a:pPr>
            <a:r>
              <a:rPr sz="2700" b="1" i="0" u="none">
                <a:solidFill>
                  <a:srgbClr val="FFFFFF"/>
                </a:solidFill>
                <a:latin typeface="Georgia"/>
                <a:ea typeface="Georgia"/>
                <a:cs typeface="Georgia"/>
              </a:rPr>
              <a:t>What if it does not work out</a:t>
            </a:r>
          </a:p>
        </p:txBody>
      </p:sp>
      <p:sp>
        <p:nvSpPr>
          <p:cNvPr id="5" name="TextBox 4"/>
          <p:cNvSpPr txBox="1"/>
          <p:nvPr/>
        </p:nvSpPr>
        <p:spPr>
          <a:xfrm>
            <a:off x="685800" y="1783080"/>
            <a:ext cx="10820095" cy="3337560"/>
          </a:xfrm>
          <a:prstGeom prst="rect">
            <a:avLst/>
          </a:prstGeom>
          <a:noFill/>
        </p:spPr>
        <p:txBody>
          <a:bodyPr wrap="square" lIns="0" rIns="0" tIns="0" bIns="0">
            <a:spAutoFit/>
          </a:bodyPr>
          <a:lstStyle/>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Reapplying is common and it works. </a:t>
            </a:r>
            <a:r>
              <a:rPr sz="1500" b="0" i="0" u="none">
                <a:solidFill>
                  <a:srgbClr val="3F4050"/>
                </a:solidFill>
                <a:latin typeface="Arial"/>
                <a:ea typeface="Arial"/>
                <a:cs typeface="Arial"/>
              </a:rPr>
              <a:t>A second application with an achieved grade profile, a stronger UCAT, more observation behind it and better chosen schools is a genuinely different application, not the same one again.</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Graduate entry. </a:t>
            </a:r>
            <a:r>
              <a:rPr sz="1500" b="0" i="0" u="none">
                <a:solidFill>
                  <a:srgbClr val="3F4050"/>
                </a:solidFill>
                <a:latin typeface="Arial"/>
                <a:ea typeface="Arial"/>
                <a:cs typeface="Arial"/>
              </a:rPr>
              <a:t>A related degree first, then a shortened graduate programme at one of the schools that run one, or the standard course as a graduate.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Foundation or gateway routes, </a:t>
            </a:r>
            <a:r>
              <a:rPr sz="1500" b="0" i="0" u="none">
                <a:solidFill>
                  <a:srgbClr val="3F4050"/>
                </a:solidFill>
                <a:latin typeface="Arial"/>
                <a:ea typeface="Arial"/>
                <a:cs typeface="Arial"/>
              </a:rPr>
              <a:t>often with contextual criteria, leading to the same dental degree.</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A level resits, </a:t>
            </a:r>
            <a:r>
              <a:rPr sz="1500" b="0" i="0" u="none">
                <a:solidFill>
                  <a:srgbClr val="3F4050"/>
                </a:solidFill>
                <a:latin typeface="Arial"/>
                <a:ea typeface="Arial"/>
                <a:cs typeface="Arial"/>
              </a:rPr>
              <a:t>accepted by some schools with conditions. Check each school before committing to a year.</a:t>
            </a:r>
          </a:p>
          <a:p>
            <a:pPr marL="237744" indent="-237744">
              <a:lnSpc>
                <a:spcPct val="114000"/>
              </a:lnSpc>
              <a:spcBef>
                <a:spcPts val="0"/>
              </a:spcBef>
              <a:spcAft>
                <a:spcPts val="900"/>
              </a:spcAft>
              <a:buClr>
                <a:srgbClr val="0E7C7B"/>
              </a:buClr>
              <a:buFont typeface="Arial"/>
              <a:buChar char="•"/>
            </a:pPr>
            <a:r>
              <a:rPr sz="1500" b="1" i="0" u="none">
                <a:solidFill>
                  <a:srgbClr val="0B1F3A"/>
                </a:solidFill>
                <a:latin typeface="Arial"/>
                <a:ea typeface="Arial"/>
                <a:cs typeface="Arial"/>
              </a:rPr>
              <a:t>Dental therapy and hygiene, </a:t>
            </a:r>
            <a:r>
              <a:rPr sz="1500" b="0" i="0" u="none">
                <a:solidFill>
                  <a:srgbClr val="3F4050"/>
                </a:solidFill>
                <a:latin typeface="Arial"/>
                <a:ea typeface="Arial"/>
                <a:cs typeface="Arial"/>
              </a:rPr>
              <a:t>and other careers worth a real look rather than a consolation look: dental technology, biomedical science, pharmacy, nursing, physician associate. Dental therapy in particular is a registered profession and for some students a route into dentistry later.</a:t>
            </a:r>
          </a:p>
        </p:txBody>
      </p:sp>
      <p:sp>
        <p:nvSpPr>
          <p:cNvPr id="6" name="TextBox 5"/>
          <p:cNvSpPr txBox="1"/>
          <p:nvPr/>
        </p:nvSpPr>
        <p:spPr>
          <a:xfrm>
            <a:off x="685800" y="5029200"/>
            <a:ext cx="10820095" cy="502920"/>
          </a:xfrm>
          <a:prstGeom prst="rect">
            <a:avLst/>
          </a:prstGeom>
          <a:noFill/>
        </p:spPr>
        <p:txBody>
          <a:bodyPr wrap="square" lIns="0" rIns="0" tIns="0" bIns="0">
            <a:spAutoFit/>
          </a:bodyPr>
          <a:lstStyle/>
          <a:p>
            <a:pPr algn="l">
              <a:lnSpc>
                <a:spcPct val="110000"/>
              </a:lnSpc>
              <a:spcBef>
                <a:spcPts val="0"/>
              </a:spcBef>
              <a:spcAft>
                <a:spcPts val="0"/>
              </a:spcAft>
              <a:buNone/>
            </a:pPr>
            <a:r>
              <a:rPr sz="1600" b="1" i="0" u="none">
                <a:solidFill>
                  <a:srgbClr val="0B1F3A"/>
                </a:solidFill>
                <a:latin typeface="Georgia"/>
                <a:ea typeface="Georgia"/>
                <a:cs typeface="Georgia"/>
              </a:rPr>
              <a:t>Four rejections is a setback, not a verdict on a seventeen year old.</a:t>
            </a:r>
          </a:p>
        </p:txBody>
      </p:sp>
      <p:sp>
        <p:nvSpPr>
          <p:cNvPr id="7" name="Rounded Rectangle 6"/>
          <p:cNvSpPr/>
          <p:nvPr/>
        </p:nvSpPr>
        <p:spPr>
          <a:xfrm>
            <a:off x="685800" y="5504688"/>
            <a:ext cx="10820095" cy="658368"/>
          </a:xfrm>
          <a:prstGeom prst="roundRect">
            <a:avLst>
              <a:gd name="adj" fmla="val 6000"/>
            </a:avLst>
          </a:prstGeom>
          <a:solidFill>
            <a:srgbClr val="EEF3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tIns="91440" bIns="73152"/>
          <a:lstStyle/>
          <a:p>
            <a:pPr>
              <a:lnSpc>
                <a:spcPct val="114000"/>
              </a:lnSpc>
              <a:spcAft>
                <a:spcPts val="0"/>
              </a:spcAft>
              <a:buNone/>
            </a:pPr>
            <a:r>
              <a:rPr sz="1150" b="1" i="0" u="none">
                <a:solidFill>
                  <a:srgbClr val="0B1F3A"/>
                </a:solidFill>
                <a:latin typeface="Arial"/>
                <a:ea typeface="Arial"/>
                <a:cs typeface="Arial"/>
              </a:rPr>
              <a:t>If the news is bad:  </a:t>
            </a:r>
            <a:r>
              <a:rPr sz="1150" b="1" i="0" u="sng">
                <a:solidFill>
                  <a:srgbClr val="0E7C7B"/>
                </a:solidFill>
                <a:latin typeface="Arial"/>
                <a:ea typeface="Arial"/>
                <a:cs typeface="Arial"/>
                <a:hlinkClick r:id="rId2"/>
              </a:rPr>
              <a:t>Reapplying and the gap year</a:t>
            </a:r>
            <a:r>
              <a:rPr sz="1150" b="0" i="0" u="none">
                <a:solidFill>
                  <a:srgbClr val="3F4050"/>
                </a:solidFill>
                <a:latin typeface="Arial"/>
                <a:ea typeface="Arial"/>
                <a:cs typeface="Arial"/>
              </a:rPr>
              <a:t>   ·   </a:t>
            </a:r>
            <a:r>
              <a:rPr sz="1150" b="1" i="0" u="sng">
                <a:solidFill>
                  <a:srgbClr val="0E7C7B"/>
                </a:solidFill>
                <a:latin typeface="Arial"/>
                <a:ea typeface="Arial"/>
                <a:cs typeface="Arial"/>
                <a:hlinkClick r:id="rId3"/>
              </a:rPr>
              <a:t>If the answer is no</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371600"/>
          </a:xfrm>
          <a:prstGeom prst="rect">
            <a:avLst/>
          </a:prstGeom>
          <a:solidFill>
            <a:srgbClr val="0B1F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 name="Rectangle 2"/>
          <p:cNvSpPr/>
          <p:nvPr/>
        </p:nvSpPr>
        <p:spPr>
          <a:xfrm>
            <a:off x="0" y="1371600"/>
            <a:ext cx="12191695" cy="38100"/>
          </a:xfrm>
          <a:prstGeom prst="rect">
            <a:avLst/>
          </a:prstGeom>
          <a:solidFill>
            <a:srgbClr val="C892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TextBox 3"/>
          <p:cNvSpPr txBox="1"/>
          <p:nvPr/>
        </p:nvSpPr>
        <p:spPr>
          <a:xfrm>
            <a:off x="685800" y="219456"/>
            <a:ext cx="10820095" cy="1005840"/>
          </a:xfrm>
          <a:prstGeom prst="rect">
            <a:avLst/>
          </a:prstGeom>
          <a:noFill/>
        </p:spPr>
        <p:txBody>
          <a:bodyPr wrap="square" lIns="0" rIns="0" tIns="0" bIns="0">
            <a:spAutoFit/>
          </a:bodyPr>
          <a:lstStyle/>
          <a:p>
            <a:pPr algn="l">
              <a:lnSpc>
                <a:spcPct val="100000"/>
              </a:lnSpc>
              <a:spcBef>
                <a:spcPts val="0"/>
              </a:spcBef>
              <a:spcAft>
                <a:spcPts val="300"/>
              </a:spcAft>
              <a:buNone/>
            </a:pPr>
            <a:r>
              <a:rPr sz="1100" b="1" i="0" u="none">
                <a:solidFill>
                  <a:srgbClr val="F0B84A"/>
                </a:solidFill>
                <a:latin typeface="Arial"/>
                <a:ea typeface="Arial"/>
                <a:cs typeface="Arial"/>
              </a:rPr>
              <a:t>AFTERWARDS</a:t>
            </a:r>
          </a:p>
          <a:p>
            <a:pPr algn="l">
              <a:lnSpc>
                <a:spcPct val="100000"/>
              </a:lnSpc>
              <a:spcBef>
                <a:spcPts val="0"/>
              </a:spcBef>
              <a:spcAft>
                <a:spcPts val="0"/>
              </a:spcAft>
              <a:buNone/>
            </a:pPr>
            <a:r>
              <a:rPr sz="2700" b="1" i="0" u="none">
                <a:solidFill>
                  <a:srgbClr val="FFFFFF"/>
                </a:solidFill>
                <a:latin typeface="Georgia"/>
                <a:ea typeface="Georgia"/>
                <a:cs typeface="Georgia"/>
              </a:rPr>
              <a:t>Where to find more</a:t>
            </a:r>
          </a:p>
        </p:txBody>
      </p:sp>
      <p:sp>
        <p:nvSpPr>
          <p:cNvPr id="5" name="TextBox 4"/>
          <p:cNvSpPr txBox="1"/>
          <p:nvPr/>
        </p:nvSpPr>
        <p:spPr>
          <a:xfrm>
            <a:off x="685800" y="1664208"/>
            <a:ext cx="10820095" cy="310896"/>
          </a:xfrm>
          <a:prstGeom prst="rect">
            <a:avLst/>
          </a:prstGeom>
          <a:noFill/>
        </p:spPr>
        <p:txBody>
          <a:bodyPr wrap="square" lIns="0" rIns="0" tIns="0" bIns="0">
            <a:spAutoFit/>
          </a:bodyPr>
          <a:lstStyle/>
          <a:p>
            <a:pPr>
              <a:lnSpc>
                <a:spcPct val="110000"/>
              </a:lnSpc>
              <a:spcAft>
                <a:spcPts val="0"/>
              </a:spcAft>
              <a:buNone/>
            </a:pPr>
            <a:r>
              <a:rPr sz="1400" b="0" i="0" u="none">
                <a:solidFill>
                  <a:srgbClr val="3F4050"/>
                </a:solidFill>
                <a:latin typeface="Arial"/>
                <a:ea typeface="Arial"/>
                <a:cs typeface="Arial"/>
              </a:rPr>
              <a:t>Everything below is on </a:t>
            </a:r>
            <a:r>
              <a:rPr sz="1400" b="1" i="0" u="sng">
                <a:solidFill>
                  <a:srgbClr val="0E7C7B"/>
                </a:solidFill>
                <a:latin typeface="Arial"/>
                <a:ea typeface="Arial"/>
                <a:cs typeface="Arial"/>
                <a:hlinkClick r:id="rId2"/>
              </a:rPr>
              <a:t>theukcatpeople.co.uk</a:t>
            </a:r>
            <a:r>
              <a:rPr sz="1400" b="0" i="0" u="none">
                <a:solidFill>
                  <a:srgbClr val="3F4050"/>
                </a:solidFill>
                <a:latin typeface="Arial"/>
                <a:ea typeface="Arial"/>
                <a:cs typeface="Arial"/>
              </a:rPr>
              <a:t>, free to read, with nothing to log in to.</a:t>
            </a:r>
          </a:p>
        </p:txBody>
      </p:sp>
      <p:sp>
        <p:nvSpPr>
          <p:cNvPr id="6" name="Rounded Rectangle 5"/>
          <p:cNvSpPr/>
          <p:nvPr/>
        </p:nvSpPr>
        <p:spPr>
          <a:xfrm>
            <a:off x="685800"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Choosing and applying</a:t>
            </a:r>
          </a:p>
          <a:p>
            <a:pPr algn="l">
              <a:lnSpc>
                <a:spcPct val="112000"/>
              </a:lnSpc>
              <a:spcBef>
                <a:spcPts val="0"/>
              </a:spcBef>
              <a:spcAft>
                <a:spcPts val="300"/>
              </a:spcAft>
              <a:buNone/>
            </a:pPr>
            <a:r>
              <a:rPr sz="1100" b="0" i="0" u="sng">
                <a:solidFill>
                  <a:srgbClr val="0E7C7B"/>
                </a:solidFill>
                <a:latin typeface="Arial"/>
                <a:ea typeface="Arial"/>
                <a:cs typeface="Arial"/>
                <a:hlinkClick r:id="rId3"/>
              </a:rPr>
              <a:t>/guide/dental-school/dentistry-university-uk</a:t>
            </a:r>
          </a:p>
          <a:p>
            <a:pPr algn="l">
              <a:lnSpc>
                <a:spcPct val="112000"/>
              </a:lnSpc>
              <a:spcBef>
                <a:spcPts val="0"/>
              </a:spcBef>
              <a:spcAft>
                <a:spcPts val="300"/>
              </a:spcAft>
              <a:buNone/>
            </a:pPr>
            <a:r>
              <a:rPr sz="1100" b="0" i="0" u="sng">
                <a:solidFill>
                  <a:srgbClr val="0E7C7B"/>
                </a:solidFill>
                <a:latin typeface="Arial"/>
                <a:ea typeface="Arial"/>
                <a:cs typeface="Arial"/>
                <a:hlinkClick r:id="rId4"/>
              </a:rPr>
              <a:t>/application-guide/dentistry/how-to-become-a-dentist-and-dentistry-entry-requirements-uk</a:t>
            </a:r>
          </a:p>
          <a:p>
            <a:pPr algn="l">
              <a:lnSpc>
                <a:spcPct val="112000"/>
              </a:lnSpc>
              <a:spcBef>
                <a:spcPts val="0"/>
              </a:spcBef>
              <a:spcAft>
                <a:spcPts val="300"/>
              </a:spcAft>
              <a:buNone/>
            </a:pPr>
            <a:r>
              <a:rPr sz="1100" b="0" i="0" u="sng">
                <a:solidFill>
                  <a:srgbClr val="0E7C7B"/>
                </a:solidFill>
                <a:latin typeface="Arial"/>
                <a:ea typeface="Arial"/>
                <a:cs typeface="Arial"/>
                <a:hlinkClick r:id="rId5"/>
              </a:rPr>
              <a:t>/application-guide/dentistry/what-a-levels-do-you-need-for-dentistry</a:t>
            </a:r>
          </a:p>
          <a:p>
            <a:pPr algn="l">
              <a:lnSpc>
                <a:spcPct val="112000"/>
              </a:lnSpc>
              <a:spcBef>
                <a:spcPts val="0"/>
              </a:spcBef>
              <a:spcAft>
                <a:spcPts val="300"/>
              </a:spcAft>
              <a:buNone/>
            </a:pPr>
            <a:r>
              <a:rPr sz="1100" b="0" i="0" u="sng">
                <a:solidFill>
                  <a:srgbClr val="0E7C7B"/>
                </a:solidFill>
                <a:latin typeface="Arial"/>
                <a:ea typeface="Arial"/>
                <a:cs typeface="Arial"/>
                <a:hlinkClick r:id="rId6"/>
              </a:rPr>
              <a:t>/application-guide/dentistry/a-career-in-dentistry</a:t>
            </a:r>
          </a:p>
        </p:txBody>
      </p:sp>
      <p:sp>
        <p:nvSpPr>
          <p:cNvPr id="7" name="Rounded Rectangle 6"/>
          <p:cNvSpPr/>
          <p:nvPr/>
        </p:nvSpPr>
        <p:spPr>
          <a:xfrm>
            <a:off x="6245352" y="2139696"/>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The UCAT and interviews</a:t>
            </a:r>
          </a:p>
          <a:p>
            <a:pPr algn="l">
              <a:lnSpc>
                <a:spcPct val="112000"/>
              </a:lnSpc>
              <a:spcBef>
                <a:spcPts val="0"/>
              </a:spcBef>
              <a:spcAft>
                <a:spcPts val="300"/>
              </a:spcAft>
              <a:buNone/>
            </a:pPr>
            <a:r>
              <a:rPr sz="1100" b="0" i="0" u="sng">
                <a:solidFill>
                  <a:srgbClr val="0E7C7B"/>
                </a:solidFill>
                <a:latin typeface="Arial"/>
                <a:ea typeface="Arial"/>
                <a:cs typeface="Arial"/>
                <a:hlinkClick r:id="rId7"/>
              </a:rPr>
              <a:t>/medical-schools/ucat/how-universities-use-the-ucat</a:t>
            </a:r>
          </a:p>
          <a:p>
            <a:pPr algn="l">
              <a:lnSpc>
                <a:spcPct val="112000"/>
              </a:lnSpc>
              <a:spcBef>
                <a:spcPts val="0"/>
              </a:spcBef>
              <a:spcAft>
                <a:spcPts val="300"/>
              </a:spcAft>
              <a:buNone/>
            </a:pPr>
            <a:r>
              <a:rPr sz="1100" b="0" i="0" u="sng">
                <a:solidFill>
                  <a:srgbClr val="0E7C7B"/>
                </a:solidFill>
                <a:latin typeface="Arial"/>
                <a:ea typeface="Arial"/>
                <a:cs typeface="Arial"/>
                <a:hlinkClick r:id="rId8"/>
              </a:rPr>
              <a:t>/ucat-guides</a:t>
            </a:r>
          </a:p>
          <a:p>
            <a:pPr algn="l">
              <a:lnSpc>
                <a:spcPct val="112000"/>
              </a:lnSpc>
              <a:spcBef>
                <a:spcPts val="0"/>
              </a:spcBef>
              <a:spcAft>
                <a:spcPts val="300"/>
              </a:spcAft>
              <a:buNone/>
            </a:pPr>
            <a:r>
              <a:rPr sz="1100" b="0" i="0" u="sng">
                <a:solidFill>
                  <a:srgbClr val="0E7C7B"/>
                </a:solidFill>
                <a:latin typeface="Arial"/>
                <a:ea typeface="Arial"/>
                <a:cs typeface="Arial"/>
                <a:hlinkClick r:id="rId9"/>
              </a:rPr>
              <a:t>/application-guide/dentistry/uk-dental-school-interview-dates</a:t>
            </a:r>
          </a:p>
          <a:p>
            <a:pPr algn="l">
              <a:lnSpc>
                <a:spcPct val="112000"/>
              </a:lnSpc>
              <a:spcBef>
                <a:spcPts val="0"/>
              </a:spcBef>
              <a:spcAft>
                <a:spcPts val="300"/>
              </a:spcAft>
              <a:buNone/>
            </a:pPr>
            <a:r>
              <a:rPr sz="1100" b="0" i="0" u="sng">
                <a:solidFill>
                  <a:srgbClr val="0E7C7B"/>
                </a:solidFill>
                <a:latin typeface="Arial"/>
                <a:ea typeface="Arial"/>
                <a:cs typeface="Arial"/>
                <a:hlinkClick r:id="rId10"/>
              </a:rPr>
              <a:t>/application-guide/dentistry/dental-school-practice-interview-questions</a:t>
            </a:r>
          </a:p>
        </p:txBody>
      </p:sp>
      <p:sp>
        <p:nvSpPr>
          <p:cNvPr id="8" name="Rounded Rectangle 7"/>
          <p:cNvSpPr/>
          <p:nvPr/>
        </p:nvSpPr>
        <p:spPr>
          <a:xfrm>
            <a:off x="685800"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Experience, NHS dentistry and wider reading</a:t>
            </a:r>
          </a:p>
          <a:p>
            <a:pPr algn="l">
              <a:lnSpc>
                <a:spcPct val="112000"/>
              </a:lnSpc>
              <a:spcBef>
                <a:spcPts val="0"/>
              </a:spcBef>
              <a:spcAft>
                <a:spcPts val="300"/>
              </a:spcAft>
              <a:buNone/>
            </a:pPr>
            <a:r>
              <a:rPr sz="1100" b="0" i="0" u="sng">
                <a:solidFill>
                  <a:srgbClr val="0E7C7B"/>
                </a:solidFill>
                <a:latin typeface="Arial"/>
                <a:ea typeface="Arial"/>
                <a:cs typeface="Arial"/>
                <a:hlinkClick r:id="rId11"/>
              </a:rPr>
              <a:t>/application-guide/dentistry/dentistry-work-experience-ultimate-guide</a:t>
            </a:r>
          </a:p>
          <a:p>
            <a:pPr algn="l">
              <a:lnSpc>
                <a:spcPct val="112000"/>
              </a:lnSpc>
              <a:spcBef>
                <a:spcPts val="0"/>
              </a:spcBef>
              <a:spcAft>
                <a:spcPts val="300"/>
              </a:spcAft>
              <a:buNone/>
            </a:pPr>
            <a:r>
              <a:rPr sz="1100" b="0" i="0" u="sng">
                <a:solidFill>
                  <a:srgbClr val="0E7C7B"/>
                </a:solidFill>
                <a:latin typeface="Arial"/>
                <a:ea typeface="Arial"/>
                <a:cs typeface="Arial"/>
                <a:hlinkClick r:id="rId12"/>
              </a:rPr>
              <a:t>/application-guide/dentistry/ultimate-dentistry-personal-statement-guide</a:t>
            </a:r>
          </a:p>
          <a:p>
            <a:pPr algn="l">
              <a:lnSpc>
                <a:spcPct val="112000"/>
              </a:lnSpc>
              <a:spcBef>
                <a:spcPts val="0"/>
              </a:spcBef>
              <a:spcAft>
                <a:spcPts val="300"/>
              </a:spcAft>
              <a:buNone/>
            </a:pPr>
            <a:r>
              <a:rPr sz="1100" b="0" i="0" u="sng">
                <a:solidFill>
                  <a:srgbClr val="0E7C7B"/>
                </a:solidFill>
                <a:latin typeface="Arial"/>
                <a:ea typeface="Arial"/>
                <a:cs typeface="Arial"/>
                <a:hlinkClick r:id="rId13"/>
              </a:rPr>
              <a:t>/post/what-is-the-nhs-uda-system-dentistry-contract</a:t>
            </a:r>
          </a:p>
          <a:p>
            <a:pPr algn="l">
              <a:lnSpc>
                <a:spcPct val="112000"/>
              </a:lnSpc>
              <a:spcBef>
                <a:spcPts val="0"/>
              </a:spcBef>
              <a:spcAft>
                <a:spcPts val="300"/>
              </a:spcAft>
              <a:buNone/>
            </a:pPr>
            <a:r>
              <a:rPr sz="1100" b="0" i="0" u="sng">
                <a:solidFill>
                  <a:srgbClr val="0E7C7B"/>
                </a:solidFill>
                <a:latin typeface="Arial"/>
                <a:ea typeface="Arial"/>
                <a:cs typeface="Arial"/>
                <a:hlinkClick r:id="rId14"/>
              </a:rPr>
              <a:t>/free-dentistry-moocs</a:t>
            </a:r>
          </a:p>
        </p:txBody>
      </p:sp>
      <p:sp>
        <p:nvSpPr>
          <p:cNvPr id="9" name="Rounded Rectangle 8"/>
          <p:cNvSpPr/>
          <p:nvPr/>
        </p:nvSpPr>
        <p:spPr>
          <a:xfrm>
            <a:off x="6245352" y="3977640"/>
            <a:ext cx="5257800" cy="1664208"/>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46304" bIns="109728"/>
          <a:lstStyle/>
          <a:p>
            <a:pPr algn="l">
              <a:lnSpc>
                <a:spcPct val="105000"/>
              </a:lnSpc>
              <a:spcBef>
                <a:spcPts val="0"/>
              </a:spcBef>
              <a:spcAft>
                <a:spcPts val="800"/>
              </a:spcAft>
              <a:buNone/>
            </a:pPr>
            <a:r>
              <a:rPr sz="1500" b="1" i="0" u="none">
                <a:solidFill>
                  <a:srgbClr val="0B1F3A"/>
                </a:solidFill>
                <a:latin typeface="Georgia"/>
                <a:ea typeface="Georgia"/>
                <a:cs typeface="Georgia"/>
              </a:rPr>
              <a:t>For parents, and for teachers</a:t>
            </a:r>
          </a:p>
          <a:p>
            <a:pPr algn="l">
              <a:lnSpc>
                <a:spcPct val="112000"/>
              </a:lnSpc>
              <a:spcBef>
                <a:spcPts val="0"/>
              </a:spcBef>
              <a:spcAft>
                <a:spcPts val="300"/>
              </a:spcAft>
              <a:buNone/>
            </a:pPr>
            <a:r>
              <a:rPr sz="1100" b="0" i="0" u="sng">
                <a:solidFill>
                  <a:srgbClr val="0E7C7B"/>
                </a:solidFill>
                <a:latin typeface="Arial"/>
                <a:ea typeface="Arial"/>
                <a:cs typeface="Arial"/>
                <a:hlinkClick r:id="rId15"/>
              </a:rPr>
              <a:t>/parents</a:t>
            </a:r>
          </a:p>
          <a:p>
            <a:pPr algn="l">
              <a:lnSpc>
                <a:spcPct val="112000"/>
              </a:lnSpc>
              <a:spcBef>
                <a:spcPts val="0"/>
              </a:spcBef>
              <a:spcAft>
                <a:spcPts val="300"/>
              </a:spcAft>
              <a:buNone/>
            </a:pPr>
            <a:r>
              <a:rPr sz="1100" b="0" i="0" u="sng">
                <a:solidFill>
                  <a:srgbClr val="0E7C7B"/>
                </a:solidFill>
                <a:latin typeface="Arial"/>
                <a:ea typeface="Arial"/>
                <a:cs typeface="Arial"/>
                <a:hlinkClick r:id="rId16"/>
              </a:rPr>
              <a:t>/parents/results-day</a:t>
            </a:r>
          </a:p>
          <a:p>
            <a:pPr algn="l">
              <a:lnSpc>
                <a:spcPct val="112000"/>
              </a:lnSpc>
              <a:spcBef>
                <a:spcPts val="0"/>
              </a:spcBef>
              <a:spcAft>
                <a:spcPts val="300"/>
              </a:spcAft>
              <a:buNone/>
            </a:pPr>
            <a:r>
              <a:rPr sz="1100" b="0" i="0" u="sng">
                <a:solidFill>
                  <a:srgbClr val="0E7C7B"/>
                </a:solidFill>
                <a:latin typeface="Arial"/>
                <a:ea typeface="Arial"/>
                <a:cs typeface="Arial"/>
                <a:hlinkClick r:id="rId17"/>
              </a:rPr>
              <a:t>/parents/medical-school-rejection</a:t>
            </a:r>
          </a:p>
          <a:p>
            <a:pPr algn="l">
              <a:lnSpc>
                <a:spcPct val="112000"/>
              </a:lnSpc>
              <a:spcBef>
                <a:spcPts val="0"/>
              </a:spcBef>
              <a:spcAft>
                <a:spcPts val="300"/>
              </a:spcAft>
              <a:buNone/>
            </a:pPr>
            <a:r>
              <a:rPr sz="1100" b="0" i="0" u="sng">
                <a:solidFill>
                  <a:srgbClr val="0E7C7B"/>
                </a:solidFill>
                <a:latin typeface="Arial"/>
                <a:ea typeface="Arial"/>
                <a:cs typeface="Arial"/>
                <a:hlinkClick r:id="rId18"/>
              </a:rPr>
              <a:t>/teachers</a:t>
            </a:r>
          </a:p>
        </p:txBody>
      </p:sp>
      <p:sp>
        <p:nvSpPr>
          <p:cNvPr id="10" name="TextBox 9"/>
          <p:cNvSpPr txBox="1"/>
          <p:nvPr/>
        </p:nvSpPr>
        <p:spPr>
          <a:xfrm>
            <a:off x="685800" y="5797296"/>
            <a:ext cx="10820095" cy="411480"/>
          </a:xfrm>
          <a:prstGeom prst="rect">
            <a:avLst/>
          </a:prstGeom>
          <a:noFill/>
        </p:spPr>
        <p:txBody>
          <a:bodyPr wrap="square" lIns="0" rIns="0" tIns="0" bIns="0">
            <a:spAutoFit/>
          </a:bodyPr>
          <a:lstStyle/>
          <a:p>
            <a:pPr algn="l">
              <a:lnSpc>
                <a:spcPct val="114000"/>
              </a:lnSpc>
              <a:spcBef>
                <a:spcPts val="0"/>
              </a:spcBef>
              <a:spcAft>
                <a:spcPts val="0"/>
              </a:spcAft>
              <a:buNone/>
            </a:pPr>
            <a:r>
              <a:rPr sz="1400" b="0" i="1" u="none">
                <a:solidFill>
                  <a:srgbClr val="3F4050"/>
                </a:solidFill>
                <a:latin typeface="Arial"/>
                <a:ea typeface="Arial"/>
                <a:cs typeface="Arial"/>
              </a:rPr>
              <a:t>Replace this line with your own careers contact before you present.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Applying to dentistry: a parents' evening deck</dc:title>
  <dc:subject/>
  <dc:creator>TheUKCATPeople</dc:creator>
  <cp:keywords/>
  <dc:description>Editable parents' evening deck for schools. Free to adapt and present. Attribution is fixed on the slide master. theukcatpeople.co.uk/teachers</dc:description>
  <cp:lastModifiedBy>Steve Canny</cp:lastModifiedBy>
  <cp:revision>1</cp:revision>
  <dcterms:created xsi:type="dcterms:W3CDTF">2013-01-27T09:14:16Z</dcterms:created>
  <dcterms:modified xsi:type="dcterms:W3CDTF">2013-01-27T09:15:58Z</dcterms:modified>
  <cp:category/>
</cp:coreProperties>
</file>